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61" r:id="rId2"/>
    <p:sldId id="279" r:id="rId3"/>
    <p:sldId id="263" r:id="rId4"/>
    <p:sldId id="264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</p:sldIdLst>
  <p:sldSz cx="9144000" cy="6858000" type="screen4x3"/>
  <p:notesSz cx="6858000" cy="9144000"/>
  <p:embeddedFontLst>
    <p:embeddedFont>
      <p:font typeface="Twinkl SemiBold" pitchFamily="2" charset="0"/>
      <p:bold r:id="rId19"/>
    </p:embeddedFont>
    <p:embeddedFont>
      <p:font typeface="Sassoon Infant Rg" panose="02000503030000020003" pitchFamily="50" charset="0"/>
      <p:regular r:id="rId20"/>
      <p:bold r:id="rId21"/>
    </p:embeddedFont>
    <p:embeddedFont>
      <p:font typeface="Twinkl" pitchFamily="2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uffy" panose="020B0603060100000000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5183"/>
    <a:srgbClr val="14B4E4"/>
    <a:srgbClr val="B1DFDA"/>
    <a:srgbClr val="4FA7CC"/>
    <a:srgbClr val="FDECA4"/>
    <a:srgbClr val="3399FF"/>
    <a:srgbClr val="FF7E00"/>
    <a:srgbClr val="FEFBDA"/>
    <a:srgbClr val="FFFFE1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816" y="108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13/07/2017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C45A9-ECD8-41CF-9826-260A18E24721}" type="datetimeFigureOut">
              <a:rPr lang="en-GB" smtClean="0"/>
              <a:t>13/07/2017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A1791-70F8-47B8-9E7D-5B296CBEB8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949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>
                <a:latin typeface="Twinkl" pitchFamily="2" charset="0"/>
              </a:rPr>
              <a:t> </a:t>
            </a:r>
            <a:endParaRPr lang="en-GB" sz="1350" dirty="0">
              <a:latin typeface="Twinkl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>
                <a:latin typeface="Twinkl" pitchFamily="2" charset="0"/>
              </a:rPr>
              <a:t> </a:t>
            </a:r>
            <a:endParaRPr lang="en-GB" sz="1350" dirty="0">
              <a:latin typeface="Twinkl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4.wav"/><Relationship Id="rId7" Type="http://schemas.openxmlformats.org/officeDocument/2006/relationships/image" Target="../media/image15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6.wav"/><Relationship Id="rId7" Type="http://schemas.openxmlformats.org/officeDocument/2006/relationships/image" Target="../media/image15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1.png"/><Relationship Id="rId3" Type="http://schemas.microsoft.com/office/2007/relationships/media" Target="../media/media18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1.jpe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audio" Target="../media/media19.wav"/><Relationship Id="rId11" Type="http://schemas.openxmlformats.org/officeDocument/2006/relationships/image" Target="../media/image30.jpeg"/><Relationship Id="rId5" Type="http://schemas.microsoft.com/office/2007/relationships/media" Target="../media/media19.wav"/><Relationship Id="rId1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audio" Target="../media/media18.wav"/><Relationship Id="rId9" Type="http://schemas.openxmlformats.org/officeDocument/2006/relationships/image" Target="../media/image2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15.pn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12.png"/><Relationship Id="rId3" Type="http://schemas.microsoft.com/office/2007/relationships/media" Target="../media/media21.wav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jpeg"/><Relationship Id="rId4" Type="http://schemas.openxmlformats.org/officeDocument/2006/relationships/audio" Target="../media/media21.wav"/><Relationship Id="rId9" Type="http://schemas.openxmlformats.org/officeDocument/2006/relationships/image" Target="../media/image48.jpe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9.jpe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7.png"/><Relationship Id="rId5" Type="http://schemas.microsoft.com/office/2007/relationships/media" Target="../media/media3.wav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wav"/><Relationship Id="rId7" Type="http://schemas.openxmlformats.org/officeDocument/2006/relationships/image" Target="../media/image1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6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8.wav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8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2.wav"/><Relationship Id="rId7" Type="http://schemas.openxmlformats.org/officeDocument/2006/relationships/image" Target="../media/image15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  <a:endParaRPr lang="en-GB" dirty="0">
              <a:solidFill>
                <a:schemeClr val="bg1"/>
              </a:solidFill>
              <a:latin typeface="Tuffy" panose="020B06030601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 smtClean="0">
                <a:solidFill>
                  <a:schemeClr val="bg1"/>
                </a:solidFill>
                <a:latin typeface="Tuffy" panose="020B0603060100000000" pitchFamily="34" charset="0"/>
              </a:rPr>
              <a:t>French</a:t>
            </a:r>
            <a:r>
              <a:rPr lang="en-GB" sz="800" dirty="0" smtClean="0">
                <a:solidFill>
                  <a:schemeClr val="bg1"/>
                </a:solidFill>
                <a:latin typeface="Tuffy" panose="020B0603060100000000" pitchFamily="34" charset="0"/>
              </a:rPr>
              <a:t> </a:t>
            </a:r>
            <a:r>
              <a:rPr lang="en-GB" sz="800" dirty="0">
                <a:solidFill>
                  <a:schemeClr val="bg1"/>
                </a:solidFill>
                <a:latin typeface="Tuffy" panose="020B0603060100000000" pitchFamily="34" charset="0"/>
              </a:rPr>
              <a:t>| Year </a:t>
            </a:r>
            <a:r>
              <a:rPr lang="en-GB" sz="800" dirty="0" smtClean="0">
                <a:solidFill>
                  <a:schemeClr val="bg1"/>
                </a:solidFill>
                <a:latin typeface="Tuffy" panose="020B0603060100000000" pitchFamily="34" charset="0"/>
              </a:rPr>
              <a:t>5 | All About Ourselves | Fashion | Lesson 4</a:t>
            </a:r>
            <a:endParaRPr lang="en-GB" sz="800" dirty="0">
              <a:solidFill>
                <a:schemeClr val="bg1"/>
              </a:solidFill>
              <a:latin typeface="Tuffy" panose="020B0603060100000000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All About Ourselves</a:t>
            </a:r>
            <a:endParaRPr lang="en-GB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French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smtClean="0"/>
              <a:t>La </a:t>
            </a:r>
            <a:r>
              <a:rPr lang="en-GB" dirty="0" err="1" smtClean="0"/>
              <a:t>grammaire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800" dirty="0" smtClean="0"/>
              <a:t>(Grammar Point)</a:t>
            </a:r>
            <a:endParaRPr lang="en-GB" sz="2800" dirty="0"/>
          </a:p>
        </p:txBody>
      </p:sp>
      <p:sp>
        <p:nvSpPr>
          <p:cNvPr id="3" name="Rectangle 2"/>
          <p:cNvSpPr/>
          <p:nvPr/>
        </p:nvSpPr>
        <p:spPr>
          <a:xfrm>
            <a:off x="749754" y="1896688"/>
            <a:ext cx="6803571" cy="369332"/>
          </a:xfrm>
          <a:prstGeom prst="rect">
            <a:avLst/>
          </a:prstGeom>
          <a:solidFill>
            <a:srgbClr val="FDE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55651" y="1896688"/>
            <a:ext cx="202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winkl" pitchFamily="2" charset="0"/>
              </a:rPr>
              <a:t>What else?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38199" y="2463985"/>
            <a:ext cx="2905125" cy="586658"/>
          </a:xfrm>
          <a:prstGeom prst="wedgeRoundRectCallout">
            <a:avLst>
              <a:gd name="adj1" fmla="val -36312"/>
              <a:gd name="adj2" fmla="val 7936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She’s wearing </a:t>
            </a:r>
            <a:r>
              <a:rPr lang="en-GB" sz="2000" dirty="0" smtClean="0">
                <a:solidFill>
                  <a:schemeClr val="tx1"/>
                </a:solidFill>
                <a:latin typeface="Twinkl" pitchFamily="2" charset="0"/>
              </a:rPr>
              <a:t>glasses.</a:t>
            </a:r>
            <a:endParaRPr lang="en-GB" sz="20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031435" y="3141914"/>
            <a:ext cx="3207439" cy="535021"/>
          </a:xfrm>
          <a:prstGeom prst="wedgeRoundRectCallout">
            <a:avLst>
              <a:gd name="adj1" fmla="val 34750"/>
              <a:gd name="adj2" fmla="val 7421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Elle </a:t>
            </a:r>
            <a:r>
              <a:rPr lang="en-GB" sz="2000" dirty="0" err="1">
                <a:solidFill>
                  <a:schemeClr val="tx1"/>
                </a:solidFill>
                <a:latin typeface="Twinkl" pitchFamily="2" charset="0"/>
              </a:rPr>
              <a:t>porte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2000" dirty="0">
                <a:solidFill>
                  <a:srgbClr val="DB5183"/>
                </a:solidFill>
                <a:latin typeface="Twinkl" pitchFamily="2" charset="0"/>
              </a:rPr>
              <a:t>des lunettes.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838198" y="5388261"/>
            <a:ext cx="3448051" cy="586658"/>
          </a:xfrm>
          <a:prstGeom prst="wedgeRoundRectCallout">
            <a:avLst>
              <a:gd name="adj1" fmla="val -36640"/>
              <a:gd name="adj2" fmla="val -7974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She’s wearing </a:t>
            </a:r>
            <a:r>
              <a:rPr lang="en-GB" sz="2000" b="1" dirty="0" smtClean="0">
                <a:solidFill>
                  <a:schemeClr val="tx1"/>
                </a:solidFill>
                <a:latin typeface="Twinkl" pitchFamily="2" charset="0"/>
              </a:rPr>
              <a:t>grey</a:t>
            </a:r>
            <a:r>
              <a:rPr lang="en-GB" sz="2000" dirty="0" smtClean="0">
                <a:solidFill>
                  <a:schemeClr val="tx1"/>
                </a:solidFill>
                <a:latin typeface="Twinkl" pitchFamily="2" charset="0"/>
              </a:rPr>
              <a:t> glasses.</a:t>
            </a:r>
            <a:endParaRPr lang="en-GB" sz="20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437703" y="5398410"/>
            <a:ext cx="3810945" cy="586658"/>
          </a:xfrm>
          <a:prstGeom prst="wedgeRoundRectCallout">
            <a:avLst>
              <a:gd name="adj1" fmla="val 38924"/>
              <a:gd name="adj2" fmla="val -8137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dirty="0">
                <a:solidFill>
                  <a:srgbClr val="1C1C1C"/>
                </a:solidFill>
                <a:latin typeface="Twinkl" pitchFamily="2" charset="0"/>
              </a:rPr>
              <a:t>Elle </a:t>
            </a:r>
            <a:r>
              <a:rPr lang="en-GB" sz="2000" dirty="0" err="1">
                <a:solidFill>
                  <a:srgbClr val="1C1C1C"/>
                </a:solidFill>
                <a:latin typeface="Twinkl" pitchFamily="2" charset="0"/>
              </a:rPr>
              <a:t>porte</a:t>
            </a:r>
            <a:r>
              <a:rPr lang="en-GB" sz="2000" dirty="0">
                <a:solidFill>
                  <a:srgbClr val="1C1C1C"/>
                </a:solidFill>
                <a:latin typeface="Twinkl" pitchFamily="2" charset="0"/>
              </a:rPr>
              <a:t> </a:t>
            </a:r>
            <a:r>
              <a:rPr lang="en-GB" sz="2000" dirty="0">
                <a:solidFill>
                  <a:srgbClr val="DB5183"/>
                </a:solidFill>
                <a:latin typeface="Twinkl" pitchFamily="2" charset="0"/>
              </a:rPr>
              <a:t>des lunettes </a:t>
            </a:r>
            <a:r>
              <a:rPr lang="en-GB" sz="2000" b="1" dirty="0" err="1" smtClean="0">
                <a:solidFill>
                  <a:schemeClr val="tx1"/>
                </a:solidFill>
                <a:latin typeface="Twinkl" pitchFamily="2" charset="0"/>
              </a:rPr>
              <a:t>grises</a:t>
            </a:r>
            <a:r>
              <a:rPr lang="en-GB" sz="2000" dirty="0" smtClean="0">
                <a:solidFill>
                  <a:srgbClr val="1C1C1C"/>
                </a:solidFill>
                <a:latin typeface="Twinkl" pitchFamily="2" charset="0"/>
              </a:rPr>
              <a:t>.</a:t>
            </a:r>
            <a:endParaRPr lang="en-GB" sz="2000" dirty="0">
              <a:solidFill>
                <a:srgbClr val="1C1C1C"/>
              </a:solidFill>
              <a:latin typeface="Twinkl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9754" y="3928404"/>
            <a:ext cx="7638595" cy="369332"/>
          </a:xfrm>
          <a:prstGeom prst="rect">
            <a:avLst/>
          </a:prstGeom>
          <a:solidFill>
            <a:srgbClr val="FDE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55652" y="3928404"/>
            <a:ext cx="4217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What colour are they?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9754" y="4389007"/>
            <a:ext cx="7638595" cy="693351"/>
          </a:xfrm>
          <a:prstGeom prst="rect">
            <a:avLst/>
          </a:prstGeom>
          <a:solidFill>
            <a:srgbClr val="FDE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755652" y="4389008"/>
            <a:ext cx="472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What’s different about the colour adjective?</a:t>
            </a:r>
          </a:p>
          <a:p>
            <a:r>
              <a:rPr lang="en-GB" dirty="0">
                <a:latin typeface="Twinkl" pitchFamily="2" charset="0"/>
              </a:rPr>
              <a:t>Why do you think this is so?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385" y="1544858"/>
            <a:ext cx="1783264" cy="2619826"/>
          </a:xfrm>
          <a:prstGeom prst="rect">
            <a:avLst/>
          </a:prstGeom>
        </p:spPr>
      </p:pic>
      <p:pic>
        <p:nvPicPr>
          <p:cNvPr id="16" name="Whole Clas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17" name="lunette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998" y="330665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ise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475" y="556315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2520" y="2104764"/>
            <a:ext cx="609600" cy="609600"/>
          </a:xfrm>
          <a:prstGeom prst="rect">
            <a:avLst/>
          </a:prstGeom>
        </p:spPr>
      </p:pic>
      <p:pic>
        <p:nvPicPr>
          <p:cNvPr id="21" name="Picture 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87058" y="2873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2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64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smtClean="0"/>
              <a:t>La </a:t>
            </a:r>
            <a:r>
              <a:rPr lang="en-GB" dirty="0" err="1" smtClean="0"/>
              <a:t>grammaire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800" dirty="0" smtClean="0"/>
              <a:t>(Grammar Point)</a:t>
            </a:r>
            <a:endParaRPr lang="en-GB" sz="2800" dirty="0"/>
          </a:p>
        </p:txBody>
      </p:sp>
      <p:sp>
        <p:nvSpPr>
          <p:cNvPr id="4" name="Rectangle 3"/>
          <p:cNvSpPr/>
          <p:nvPr/>
        </p:nvSpPr>
        <p:spPr>
          <a:xfrm>
            <a:off x="2314576" y="2398870"/>
            <a:ext cx="6073774" cy="856038"/>
          </a:xfrm>
          <a:prstGeom prst="rect">
            <a:avLst/>
          </a:prstGeom>
          <a:solidFill>
            <a:srgbClr val="FDE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790825" y="2478503"/>
            <a:ext cx="5340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In French, nouns can be </a:t>
            </a:r>
            <a:r>
              <a:rPr lang="en-GB" dirty="0">
                <a:solidFill>
                  <a:srgbClr val="14B4E4"/>
                </a:solidFill>
                <a:latin typeface="Twinkl" pitchFamily="2" charset="0"/>
              </a:rPr>
              <a:t>masculine</a:t>
            </a:r>
            <a:r>
              <a:rPr lang="en-GB" dirty="0">
                <a:latin typeface="Twinkl" pitchFamily="2" charset="0"/>
              </a:rPr>
              <a:t> or </a:t>
            </a:r>
            <a:r>
              <a:rPr lang="en-GB" dirty="0">
                <a:solidFill>
                  <a:srgbClr val="DB5183"/>
                </a:solidFill>
                <a:latin typeface="Twinkl" pitchFamily="2" charset="0"/>
              </a:rPr>
              <a:t>feminine</a:t>
            </a:r>
            <a:r>
              <a:rPr lang="en-GB" dirty="0">
                <a:latin typeface="Twinkl" pitchFamily="2" charset="0"/>
              </a:rPr>
              <a:t>, singular or </a:t>
            </a:r>
            <a:r>
              <a:rPr lang="en-GB" dirty="0" smtClean="0">
                <a:latin typeface="Twinkl" pitchFamily="2" charset="0"/>
              </a:rPr>
              <a:t>plural.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4126" y="3456145"/>
            <a:ext cx="5864224" cy="856038"/>
          </a:xfrm>
          <a:prstGeom prst="rect">
            <a:avLst/>
          </a:prstGeom>
          <a:solidFill>
            <a:srgbClr val="FDE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971800" y="3535778"/>
            <a:ext cx="5159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Adjectives to describe them have to ‘agree’ with the noun.</a:t>
            </a:r>
          </a:p>
        </p:txBody>
      </p:sp>
      <p:sp>
        <p:nvSpPr>
          <p:cNvPr id="9" name="Rectangle 8"/>
          <p:cNvSpPr/>
          <p:nvPr/>
        </p:nvSpPr>
        <p:spPr>
          <a:xfrm>
            <a:off x="2657475" y="4513420"/>
            <a:ext cx="5730875" cy="856038"/>
          </a:xfrm>
          <a:prstGeom prst="rect">
            <a:avLst/>
          </a:prstGeom>
          <a:solidFill>
            <a:srgbClr val="FDE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832225" y="4513420"/>
            <a:ext cx="3038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99FF"/>
                </a:solidFill>
                <a:latin typeface="Twinkl" pitchFamily="2" charset="0"/>
              </a:rPr>
              <a:t>un </a:t>
            </a:r>
            <a:r>
              <a:rPr lang="en-GB" sz="2400" dirty="0" err="1">
                <a:solidFill>
                  <a:srgbClr val="3399FF"/>
                </a:solidFill>
                <a:latin typeface="Twinkl" pitchFamily="2" charset="0"/>
              </a:rPr>
              <a:t>pantalon</a:t>
            </a:r>
            <a:r>
              <a:rPr lang="en-GB" sz="2400" dirty="0">
                <a:solidFill>
                  <a:srgbClr val="3399FF"/>
                </a:solidFill>
                <a:latin typeface="Twinkl" pitchFamily="2" charset="0"/>
              </a:rPr>
              <a:t> </a:t>
            </a:r>
            <a:r>
              <a:rPr lang="en-GB" sz="2400" dirty="0" err="1">
                <a:latin typeface="Twinkl" pitchFamily="2" charset="0"/>
              </a:rPr>
              <a:t>gris</a:t>
            </a:r>
            <a:r>
              <a:rPr lang="en-GB" sz="2400" dirty="0">
                <a:latin typeface="Twinkl" pitchFamily="2" charset="0"/>
              </a:rPr>
              <a:t>.</a:t>
            </a:r>
          </a:p>
          <a:p>
            <a:r>
              <a:rPr lang="en-GB" sz="2400" dirty="0">
                <a:solidFill>
                  <a:srgbClr val="DB5183"/>
                </a:solidFill>
                <a:latin typeface="Twinkl" pitchFamily="2" charset="0"/>
              </a:rPr>
              <a:t>des lunettes </a:t>
            </a:r>
            <a:r>
              <a:rPr lang="en-GB" sz="2400" dirty="0" err="1">
                <a:latin typeface="Twinkl" pitchFamily="2" charset="0"/>
              </a:rPr>
              <a:t>gris</a:t>
            </a:r>
            <a:r>
              <a:rPr lang="en-GB" sz="2400" u="sng" dirty="0" err="1">
                <a:latin typeface="Twinkl" pitchFamily="2" charset="0"/>
              </a:rPr>
              <a:t>es</a:t>
            </a:r>
            <a:r>
              <a:rPr lang="en-GB" dirty="0">
                <a:latin typeface="Twinkl" pitchFamily="2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081354"/>
            <a:ext cx="2454275" cy="3605621"/>
          </a:xfrm>
          <a:prstGeom prst="rect">
            <a:avLst/>
          </a:prstGeom>
        </p:spPr>
      </p:pic>
      <p:pic>
        <p:nvPicPr>
          <p:cNvPr id="11" name="Whole Clas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12" name="pantal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458" y="461381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lunette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458" y="501635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7639" y="1921197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7639" y="27370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7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3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55650" y="4619625"/>
            <a:ext cx="2597973" cy="1473200"/>
          </a:xfrm>
          <a:prstGeom prst="rect">
            <a:avLst/>
          </a:prstGeom>
          <a:solidFill>
            <a:srgbClr val="B1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0" dirty="0"/>
              <a:t>On </a:t>
            </a:r>
            <a:r>
              <a:rPr lang="fr-FR" sz="3600" b="0" dirty="0" smtClean="0"/>
              <a:t>va décrire </a:t>
            </a:r>
            <a:r>
              <a:rPr lang="fr-FR" sz="3600" b="0" dirty="0"/>
              <a:t>les </a:t>
            </a:r>
            <a:r>
              <a:rPr lang="fr-FR" sz="3600" b="0" dirty="0" smtClean="0"/>
              <a:t>vêtements </a:t>
            </a:r>
            <a:r>
              <a:rPr lang="en-GB" sz="3600" b="0" dirty="0"/>
              <a:t/>
            </a:r>
            <a:br>
              <a:rPr lang="en-GB" sz="3600" b="0" dirty="0"/>
            </a:br>
            <a:r>
              <a:rPr lang="en-GB" sz="2800" b="0" dirty="0"/>
              <a:t>(Let’s Describe the Clothes)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838199" y="2521135"/>
            <a:ext cx="2262659" cy="586658"/>
          </a:xfrm>
          <a:prstGeom prst="wedgeRoundRectCallout">
            <a:avLst>
              <a:gd name="adj1" fmla="val -2515"/>
              <a:gd name="adj2" fmla="val 10371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dirty="0">
                <a:solidFill>
                  <a:srgbClr val="3399FF"/>
                </a:solidFill>
                <a:latin typeface="Twinkl" pitchFamily="2" charset="0"/>
              </a:rPr>
              <a:t>des </a:t>
            </a:r>
            <a:r>
              <a:rPr lang="en-GB" sz="2000" dirty="0" err="1">
                <a:solidFill>
                  <a:srgbClr val="3399FF"/>
                </a:solidFill>
                <a:latin typeface="Twinkl" pitchFamily="2" charset="0"/>
              </a:rPr>
              <a:t>gants</a:t>
            </a:r>
            <a:r>
              <a:rPr lang="en-GB" sz="2000" dirty="0">
                <a:solidFill>
                  <a:srgbClr val="3399FF"/>
                </a:solidFill>
                <a:latin typeface="Twinkl" pitchFamily="2" charset="0"/>
              </a:rPr>
              <a:t> </a:t>
            </a:r>
            <a:r>
              <a:rPr lang="en-GB" sz="2000" dirty="0" smtClean="0">
                <a:solidFill>
                  <a:schemeClr val="tx1"/>
                </a:solidFill>
                <a:latin typeface="Twinkl" pitchFamily="2" charset="0"/>
              </a:rPr>
              <a:t>verts.</a:t>
            </a:r>
            <a:endParaRPr lang="en-GB" sz="2000" dirty="0">
              <a:solidFill>
                <a:srgbClr val="1C1C1C"/>
              </a:solidFill>
              <a:latin typeface="Twinkl" pitchFamily="2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263996" y="3828414"/>
            <a:ext cx="1993804" cy="586658"/>
          </a:xfrm>
          <a:prstGeom prst="wedgeRoundRectCallout">
            <a:avLst>
              <a:gd name="adj1" fmla="val -8071"/>
              <a:gd name="adj2" fmla="val -10085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 err="1">
                <a:solidFill>
                  <a:srgbClr val="DB5183"/>
                </a:solidFill>
                <a:latin typeface="Twinkl" pitchFamily="2" charset="0"/>
              </a:rPr>
              <a:t>une</a:t>
            </a:r>
            <a:r>
              <a:rPr lang="en-GB" sz="2000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en-GB" sz="2000" dirty="0" err="1">
                <a:solidFill>
                  <a:srgbClr val="DB5183"/>
                </a:solidFill>
                <a:latin typeface="Twinkl" pitchFamily="2" charset="0"/>
              </a:rPr>
              <a:t>jupe</a:t>
            </a:r>
            <a:r>
              <a:rPr lang="en-GB" sz="2000" dirty="0">
                <a:solidFill>
                  <a:srgbClr val="DB5183"/>
                </a:solidFill>
                <a:latin typeface="Twinkl" pitchFamily="2" charset="0"/>
              </a:rPr>
              <a:t> </a:t>
            </a:r>
            <a:r>
              <a:rPr lang="en-GB" sz="2000" dirty="0" smtClean="0">
                <a:solidFill>
                  <a:schemeClr val="tx1"/>
                </a:solidFill>
                <a:latin typeface="Twinkl" pitchFamily="2" charset="0"/>
              </a:rPr>
              <a:t>rose</a:t>
            </a:r>
            <a:endParaRPr lang="en-GB" sz="20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864087" y="2190796"/>
            <a:ext cx="2422663" cy="586658"/>
          </a:xfrm>
          <a:prstGeom prst="wedgeRoundRectCallout">
            <a:avLst>
              <a:gd name="adj1" fmla="val 581"/>
              <a:gd name="adj2" fmla="val 10209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dirty="0">
                <a:solidFill>
                  <a:srgbClr val="3399FF"/>
                </a:solidFill>
                <a:latin typeface="Twinkl" pitchFamily="2" charset="0"/>
              </a:rPr>
              <a:t>un </a:t>
            </a:r>
            <a:r>
              <a:rPr lang="en-GB" sz="2000" dirty="0" err="1">
                <a:solidFill>
                  <a:srgbClr val="3399FF"/>
                </a:solidFill>
                <a:latin typeface="Twinkl" pitchFamily="2" charset="0"/>
              </a:rPr>
              <a:t>manteau</a:t>
            </a:r>
            <a:r>
              <a:rPr lang="en-GB" sz="2000" dirty="0">
                <a:solidFill>
                  <a:srgbClr val="3399FF"/>
                </a:solidFill>
                <a:latin typeface="Twinkl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Twinkl" pitchFamily="2" charset="0"/>
              </a:rPr>
              <a:t>gris</a:t>
            </a:r>
            <a:endParaRPr lang="en-GB" sz="2000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24" y="2281011"/>
            <a:ext cx="1294821" cy="1423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04" y="3429000"/>
            <a:ext cx="1559394" cy="986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04" y="2898958"/>
            <a:ext cx="1750569" cy="23685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3139" r="63874" b="80906"/>
          <a:stretch/>
        </p:blipFill>
        <p:spPr>
          <a:xfrm>
            <a:off x="842922" y="4736279"/>
            <a:ext cx="1077653" cy="82531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7" t="34250" r="34994" b="49795"/>
          <a:stretch/>
        </p:blipFill>
        <p:spPr>
          <a:xfrm>
            <a:off x="1524779" y="5164183"/>
            <a:ext cx="1077653" cy="82531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0" t="65500" r="6311" b="18545"/>
          <a:stretch/>
        </p:blipFill>
        <p:spPr>
          <a:xfrm>
            <a:off x="2186343" y="4750518"/>
            <a:ext cx="1077653" cy="82531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Group Work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5" name="vert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536" y="269874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lay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rose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51" y="399315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i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732" y="237541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99070" y="1776554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99070" y="2666593"/>
            <a:ext cx="609600" cy="609600"/>
          </a:xfrm>
          <a:prstGeom prst="rect">
            <a:avLst/>
          </a:prstGeom>
        </p:spPr>
      </p:pic>
      <p:pic>
        <p:nvPicPr>
          <p:cNvPr id="23" name="Picture 2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99070" y="3512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189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1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1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4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55651" y="1866900"/>
            <a:ext cx="7632700" cy="4225925"/>
          </a:xfrm>
          <a:prstGeom prst="rect">
            <a:avLst/>
          </a:prstGeom>
          <a:solidFill>
            <a:srgbClr val="B1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56" y="2157554"/>
            <a:ext cx="2572684" cy="363854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0" dirty="0"/>
              <a:t>On </a:t>
            </a:r>
            <a:r>
              <a:rPr lang="fr-FR" sz="3600" b="0" dirty="0" smtClean="0"/>
              <a:t>va décrire </a:t>
            </a:r>
            <a:r>
              <a:rPr lang="fr-FR" sz="3600" b="0" dirty="0"/>
              <a:t>les </a:t>
            </a:r>
            <a:r>
              <a:rPr lang="fr-FR" sz="3600" b="0" dirty="0" smtClean="0"/>
              <a:t>vêtements </a:t>
            </a:r>
            <a:r>
              <a:rPr lang="en-GB" sz="3600" b="0" dirty="0"/>
              <a:t/>
            </a:r>
            <a:br>
              <a:rPr lang="en-GB" sz="3600" b="0" dirty="0"/>
            </a:br>
            <a:r>
              <a:rPr lang="en-GB" sz="2800" b="0" dirty="0"/>
              <a:t>(Let’s Describe the Clothes)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83" y="3428206"/>
            <a:ext cx="1673998" cy="23678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96" y="3428206"/>
            <a:ext cx="1673998" cy="23678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59" y="2570956"/>
            <a:ext cx="1667787" cy="23678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53" y="2570956"/>
            <a:ext cx="1667787" cy="23678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47" y="2619736"/>
            <a:ext cx="1599072" cy="22703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326" y="2619736"/>
            <a:ext cx="1599072" cy="22703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04" y="2570956"/>
            <a:ext cx="1667787" cy="23678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32" y="3428206"/>
            <a:ext cx="1667787" cy="23678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53" y="3428206"/>
            <a:ext cx="1667787" cy="23678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47" y="3428206"/>
            <a:ext cx="1667787" cy="23678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326" y="3428206"/>
            <a:ext cx="1667787" cy="23678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36" y="3428206"/>
            <a:ext cx="1667787" cy="23678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Whole Clas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5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678174" y="2011961"/>
            <a:ext cx="2710176" cy="1151658"/>
          </a:xfrm>
          <a:prstGeom prst="rect">
            <a:avLst/>
          </a:prstGeom>
          <a:solidFill>
            <a:srgbClr val="B1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009394" y="4922251"/>
            <a:ext cx="2336831" cy="1156951"/>
          </a:xfrm>
          <a:prstGeom prst="rect">
            <a:avLst/>
          </a:prstGeom>
          <a:solidFill>
            <a:srgbClr val="B1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009394" y="2008029"/>
            <a:ext cx="2147570" cy="2842260"/>
          </a:xfrm>
          <a:prstGeom prst="rect">
            <a:avLst/>
          </a:prstGeom>
          <a:solidFill>
            <a:srgbClr val="B1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240780" y="3236943"/>
            <a:ext cx="2147570" cy="2842260"/>
          </a:xfrm>
          <a:prstGeom prst="rect">
            <a:avLst/>
          </a:prstGeom>
          <a:solidFill>
            <a:srgbClr val="B1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55651" y="2008029"/>
            <a:ext cx="2955290" cy="4084795"/>
          </a:xfrm>
          <a:prstGeom prst="rect">
            <a:avLst/>
          </a:prstGeom>
          <a:solidFill>
            <a:srgbClr val="FDE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7" y="2251267"/>
            <a:ext cx="2714836" cy="19192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0" dirty="0" err="1" smtClean="0"/>
              <a:t>Dessinez</a:t>
            </a:r>
            <a:r>
              <a:rPr lang="en-GB" b="0" dirty="0" smtClean="0"/>
              <a:t>-le</a:t>
            </a:r>
            <a:r>
              <a:rPr lang="en-GB" b="0" dirty="0"/>
              <a:t/>
            </a:r>
            <a:br>
              <a:rPr lang="en-GB" b="0" dirty="0"/>
            </a:br>
            <a:r>
              <a:rPr lang="en-GB" sz="2800" b="0" dirty="0"/>
              <a:t>(Draw It)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t="52030" r="8795" b="8260"/>
          <a:stretch/>
        </p:blipFill>
        <p:spPr>
          <a:xfrm>
            <a:off x="1999791" y="3750490"/>
            <a:ext cx="1468343" cy="10083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t="11015" r="8795" b="49275"/>
          <a:stretch/>
        </p:blipFill>
        <p:spPr>
          <a:xfrm>
            <a:off x="1560061" y="4385413"/>
            <a:ext cx="1468343" cy="10083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5555" r="50000" b="65608"/>
          <a:stretch/>
        </p:blipFill>
        <p:spPr>
          <a:xfrm rot="21404689">
            <a:off x="1091085" y="5175262"/>
            <a:ext cx="761614" cy="6816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84" r="4004" b="65608"/>
          <a:stretch/>
        </p:blipFill>
        <p:spPr>
          <a:xfrm rot="434697">
            <a:off x="1693732" y="5279087"/>
            <a:ext cx="768781" cy="6833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1" t="13671" r="36470" b="30181"/>
          <a:stretch/>
        </p:blipFill>
        <p:spPr>
          <a:xfrm>
            <a:off x="4075801" y="2081355"/>
            <a:ext cx="2014757" cy="26956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51288" y="5039061"/>
            <a:ext cx="2279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Twinkl" pitchFamily="2" charset="0"/>
              </a:rPr>
              <a:t>Il porte </a:t>
            </a:r>
            <a:r>
              <a:rPr lang="fr-FR" dirty="0">
                <a:latin typeface="Twinkl" pitchFamily="2" charset="0"/>
              </a:rPr>
              <a:t>des lunettes rouges et un </a:t>
            </a:r>
            <a:r>
              <a:rPr lang="fr-FR" dirty="0" smtClean="0">
                <a:latin typeface="Twinkl" pitchFamily="2" charset="0"/>
              </a:rPr>
              <a:t>pull bleu.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99061" y="2140532"/>
            <a:ext cx="1797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winkl" pitchFamily="2" charset="0"/>
              </a:rPr>
              <a:t>Elle </a:t>
            </a:r>
            <a:r>
              <a:rPr lang="en-GB" b="1" dirty="0" err="1">
                <a:latin typeface="Twinkl" pitchFamily="2" charset="0"/>
              </a:rPr>
              <a:t>porte</a:t>
            </a:r>
            <a:r>
              <a:rPr lang="en-GB" b="1" dirty="0">
                <a:latin typeface="Twinkl" pitchFamily="2" charset="0"/>
              </a:rPr>
              <a:t> </a:t>
            </a:r>
            <a:r>
              <a:rPr lang="en-GB" dirty="0">
                <a:latin typeface="Twinkl" pitchFamily="2" charset="0"/>
              </a:rPr>
              <a:t>un tee-shirt rose et un short bleu.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922521" y="2763078"/>
            <a:ext cx="1318259" cy="27705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17" y="3291339"/>
            <a:ext cx="2028439" cy="2715901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5292380" y="3063862"/>
            <a:ext cx="1081589" cy="97163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156964" y="4385414"/>
            <a:ext cx="708610" cy="760095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900433" y="5532012"/>
            <a:ext cx="1414132" cy="88725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ndividual Work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37" name="ell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516" y="217898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lay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l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51" y="568877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39559" y="2081354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91682" y="2858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642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>
                <a:latin typeface="Twinkl" pitchFamily="2" charset="0"/>
              </a:rPr>
              <a:t> </a:t>
            </a:r>
            <a:endParaRPr lang="en-GB" sz="1350" dirty="0">
              <a:latin typeface="Twinkl" pitchFamily="2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>
                <a:latin typeface="Twinkl" pitchFamily="2" charset="0"/>
              </a:rPr>
              <a:t> </a:t>
            </a:r>
            <a:endParaRPr lang="en-GB" sz="1350" dirty="0">
              <a:latin typeface="Twinkl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winkl SemiBold" pitchFamily="2" charset="0"/>
              </a:rPr>
              <a:t>Success Criteria</a:t>
            </a:r>
            <a:endParaRPr lang="en-US" sz="3600" dirty="0">
              <a:latin typeface="Twinkl SemiBold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winkl SemiBold" pitchFamily="2" charset="0"/>
              </a:rPr>
              <a:t>Aim</a:t>
            </a:r>
            <a:endParaRPr lang="en-US" sz="3600" dirty="0">
              <a:latin typeface="Twinkl SemiBold" pitchFamily="2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 can write a range of sentences to describe other people.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2626023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dirty="0">
                <a:latin typeface="Twinkl" pitchFamily="2" charset="0"/>
              </a:rPr>
              <a:t>I can write sentences in the 3</a:t>
            </a:r>
            <a:r>
              <a:rPr lang="en-GB" baseline="30000" dirty="0">
                <a:latin typeface="Twinkl" pitchFamily="2" charset="0"/>
              </a:rPr>
              <a:t>rd</a:t>
            </a:r>
            <a:r>
              <a:rPr lang="en-GB" dirty="0">
                <a:latin typeface="Twinkl" pitchFamily="2" charset="0"/>
              </a:rPr>
              <a:t> person (he and she).</a:t>
            </a:r>
          </a:p>
          <a:p>
            <a:pPr lvl="0"/>
            <a:r>
              <a:rPr lang="en-GB" dirty="0">
                <a:latin typeface="Twinkl" pitchFamily="2" charset="0"/>
              </a:rPr>
              <a:t>I can add detail to a description of someone’s clothes with a colour adjective.</a:t>
            </a:r>
          </a:p>
          <a:p>
            <a:r>
              <a:rPr lang="en-GB" dirty="0">
                <a:latin typeface="Twinkl" pitchFamily="2" charset="0"/>
              </a:rPr>
              <a:t>I can make the adjective and noun ‘agree’.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326731" y="5819775"/>
            <a:ext cx="447675" cy="150019"/>
          </a:xfrm>
          <a:prstGeom prst="rect">
            <a:avLst/>
          </a:prstGeom>
          <a:solidFill>
            <a:srgbClr val="FDE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Twinkl Logo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519" y="5719763"/>
            <a:ext cx="588962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1709738"/>
            <a:ext cx="9144000" cy="1422400"/>
          </a:xfrm>
          <a:prstGeom prst="rect">
            <a:avLst/>
          </a:prstGeom>
          <a:solidFill>
            <a:srgbClr val="B1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0" y="1778000"/>
            <a:ext cx="9144000" cy="1284288"/>
          </a:xfrm>
          <a:prstGeom prst="rect">
            <a:avLst/>
          </a:prstGeom>
          <a:solidFill>
            <a:srgbClr val="4F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Title 7"/>
          <p:cNvSpPr txBox="1">
            <a:spLocks/>
          </p:cNvSpPr>
          <p:nvPr/>
        </p:nvSpPr>
        <p:spPr>
          <a:xfrm>
            <a:off x="628650" y="1757362"/>
            <a:ext cx="7886700" cy="1325563"/>
          </a:xfrm>
          <a:prstGeom prst="roundRect">
            <a:avLst>
              <a:gd name="adj" fmla="val 9641"/>
            </a:avLst>
          </a:prstGeom>
          <a:noFill/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chemeClr val="bg1"/>
                </a:solidFill>
              </a:rPr>
              <a:t>La mode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</a:rPr>
              <a:t>(Fashion)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>
                <a:latin typeface="Twinkl" pitchFamily="2" charset="0"/>
              </a:rPr>
              <a:t> </a:t>
            </a:r>
            <a:endParaRPr lang="en-GB" sz="1350" dirty="0">
              <a:latin typeface="Twinkl" pitchFamily="2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>
                <a:latin typeface="Twinkl" pitchFamily="2" charset="0"/>
              </a:rPr>
              <a:t> </a:t>
            </a:r>
            <a:endParaRPr lang="en-GB" sz="1350" dirty="0">
              <a:latin typeface="Twinkl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winkl SemiBold" pitchFamily="2" charset="0"/>
              </a:rPr>
              <a:t>Success Criteria</a:t>
            </a:r>
            <a:endParaRPr lang="en-US" sz="3600" dirty="0">
              <a:latin typeface="Twinkl SemiBold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winkl SemiBold" pitchFamily="2" charset="0"/>
              </a:rPr>
              <a:t>Aim</a:t>
            </a:r>
            <a:endParaRPr lang="en-US" sz="3600" dirty="0">
              <a:latin typeface="Twinkl SemiBold" pitchFamily="2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 can write a range of sentences to describe other people.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2626023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dirty="0">
                <a:latin typeface="Twinkl" pitchFamily="2" charset="0"/>
              </a:rPr>
              <a:t>I can write sentences in the </a:t>
            </a:r>
            <a:r>
              <a:rPr lang="en-GB" dirty="0" smtClean="0">
                <a:latin typeface="Twinkl" pitchFamily="2" charset="0"/>
              </a:rPr>
              <a:t>third </a:t>
            </a:r>
            <a:r>
              <a:rPr lang="en-GB" dirty="0">
                <a:latin typeface="Twinkl" pitchFamily="2" charset="0"/>
              </a:rPr>
              <a:t>person (he and she).</a:t>
            </a:r>
          </a:p>
          <a:p>
            <a:pPr lvl="0"/>
            <a:r>
              <a:rPr lang="en-GB" dirty="0">
                <a:latin typeface="Twinkl" pitchFamily="2" charset="0"/>
              </a:rPr>
              <a:t>I can add detail to a description of someone’s clothes with a colour adjective.</a:t>
            </a:r>
          </a:p>
          <a:p>
            <a:r>
              <a:rPr lang="en-GB" dirty="0">
                <a:latin typeface="Twinkl" pitchFamily="2" charset="0"/>
              </a:rPr>
              <a:t>I can make the adjective and noun ‘agree’.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49754" y="1775767"/>
            <a:ext cx="7638595" cy="473194"/>
          </a:xfrm>
          <a:prstGeom prst="rect">
            <a:avLst/>
          </a:prstGeom>
          <a:solidFill>
            <a:srgbClr val="FDE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55650" y="4619625"/>
            <a:ext cx="2597973" cy="1473200"/>
          </a:xfrm>
          <a:prstGeom prst="rect">
            <a:avLst/>
          </a:prstGeom>
          <a:solidFill>
            <a:srgbClr val="B1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 smtClean="0"/>
              <a:t>What Do</a:t>
            </a:r>
            <a:br>
              <a:rPr lang="en-GB" sz="3600" dirty="0" smtClean="0"/>
            </a:br>
            <a:r>
              <a:rPr lang="en-GB" sz="3600" dirty="0" smtClean="0"/>
              <a:t>You Remember?</a:t>
            </a:r>
            <a:endParaRPr lang="en-GB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755651" y="1854070"/>
            <a:ext cx="446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Can you remember the names of the clothes?</a:t>
            </a:r>
            <a:endParaRPr lang="en-GB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917270" y="2849864"/>
            <a:ext cx="1961799" cy="838200"/>
          </a:xfrm>
          <a:prstGeom prst="wedgeRoundRectCallout">
            <a:avLst>
              <a:gd name="adj1" fmla="val -47472"/>
              <a:gd name="adj2" fmla="val 7709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Qu’est-ce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que </a:t>
            </a:r>
            <a:r>
              <a:rPr lang="en-GB" sz="2400" dirty="0" err="1" smtClean="0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 smtClean="0">
                <a:solidFill>
                  <a:schemeClr val="tx1"/>
                </a:solidFill>
                <a:latin typeface="Twinkl" pitchFamily="2" charset="0"/>
              </a:rPr>
              <a:t> ?</a:t>
            </a:r>
            <a:endParaRPr lang="en-GB" sz="24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391452" y="4897865"/>
            <a:ext cx="1838325" cy="838200"/>
          </a:xfrm>
          <a:prstGeom prst="wedgeRoundRectCallout">
            <a:avLst>
              <a:gd name="adj1" fmla="val -38664"/>
              <a:gd name="adj2" fmla="val 7709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un </a:t>
            </a: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manteau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138862" y="2423701"/>
            <a:ext cx="1838325" cy="838200"/>
          </a:xfrm>
          <a:prstGeom prst="wedgeRoundRectCallout">
            <a:avLst>
              <a:gd name="adj1" fmla="val 34911"/>
              <a:gd name="adj2" fmla="val 7482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Voici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un chapeau.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472290" y="3636818"/>
            <a:ext cx="1838325" cy="838200"/>
          </a:xfrm>
          <a:prstGeom prst="wedgeRoundRectCallout">
            <a:avLst>
              <a:gd name="adj1" fmla="val 39057"/>
              <a:gd name="adj2" fmla="val 7255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une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robe.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38" y="4045841"/>
            <a:ext cx="1512900" cy="2046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008" y="2950047"/>
            <a:ext cx="1183948" cy="1653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83" y="2494440"/>
            <a:ext cx="1015329" cy="923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5555" r="50000" b="65608"/>
          <a:stretch/>
        </p:blipFill>
        <p:spPr>
          <a:xfrm rot="21404689">
            <a:off x="1129294" y="4926160"/>
            <a:ext cx="1022571" cy="9151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84" r="4004" b="65608"/>
          <a:stretch/>
        </p:blipFill>
        <p:spPr>
          <a:xfrm rot="434697">
            <a:off x="2008937" y="4890761"/>
            <a:ext cx="1032195" cy="9174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Group Work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20" name="play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034" y="314863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157287" y="728663"/>
            <a:ext cx="1519301" cy="654050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1390070" y="779818"/>
            <a:ext cx="12865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tx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23" name="Play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lay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18" y="272127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lay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642" y="395129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lay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327" y="5188377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47596" y="1591053"/>
            <a:ext cx="609600" cy="609600"/>
          </a:xfrm>
          <a:prstGeom prst="rect">
            <a:avLst/>
          </a:prstGeom>
        </p:spPr>
      </p:pic>
      <p:pic>
        <p:nvPicPr>
          <p:cNvPr id="18" name="Picture 1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62187" y="2446954"/>
            <a:ext cx="609600" cy="609600"/>
          </a:xfrm>
          <a:prstGeom prst="rect">
            <a:avLst/>
          </a:prstGeom>
        </p:spPr>
      </p:pic>
      <p:pic>
        <p:nvPicPr>
          <p:cNvPr id="19" name="Picture 1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4451" y="3304819"/>
            <a:ext cx="609600" cy="609600"/>
          </a:xfrm>
          <a:prstGeom prst="rect">
            <a:avLst/>
          </a:prstGeom>
        </p:spPr>
      </p:pic>
      <p:pic>
        <p:nvPicPr>
          <p:cNvPr id="30" name="Picture 29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23227" y="4160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9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err="1" smtClean="0"/>
              <a:t>Posez</a:t>
            </a:r>
            <a:r>
              <a:rPr lang="en-GB" dirty="0" smtClean="0"/>
              <a:t> la question</a:t>
            </a:r>
            <a:br>
              <a:rPr lang="en-GB" dirty="0" smtClean="0"/>
            </a:br>
            <a:r>
              <a:rPr lang="en-GB" sz="2800" dirty="0" smtClean="0"/>
              <a:t>(Ask the Question)</a:t>
            </a:r>
            <a:endParaRPr lang="en-GB" sz="2800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1540688" y="2354065"/>
            <a:ext cx="2231213" cy="838200"/>
          </a:xfrm>
          <a:prstGeom prst="wedgeRoundRectCallout">
            <a:avLst>
              <a:gd name="adj1" fmla="val -34665"/>
              <a:gd name="adj2" fmla="val 7709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chemeClr val="tx1"/>
                </a:solidFill>
                <a:latin typeface="Twinkl" pitchFamily="2" charset="0"/>
              </a:rPr>
              <a:t>Qu’est-ce</a:t>
            </a:r>
            <a:r>
              <a:rPr lang="en-GB" sz="2400" dirty="0">
                <a:solidFill>
                  <a:schemeClr val="tx1"/>
                </a:solidFill>
                <a:latin typeface="Twinkl" pitchFamily="2" charset="0"/>
              </a:rPr>
              <a:t> que </a:t>
            </a:r>
            <a:r>
              <a:rPr lang="en-GB" sz="2400" b="1" dirty="0" err="1">
                <a:solidFill>
                  <a:schemeClr val="tx1"/>
                </a:solidFill>
                <a:latin typeface="Twinkl" pitchFamily="2" charset="0"/>
              </a:rPr>
              <a:t>tu</a:t>
            </a:r>
            <a:r>
              <a:rPr lang="en-GB" sz="2400" b="1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latin typeface="Twinkl" pitchFamily="2" charset="0"/>
              </a:rPr>
              <a:t>portes</a:t>
            </a:r>
            <a:r>
              <a:rPr lang="en-GB" sz="2400" b="1" dirty="0" smtClean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latin typeface="Twinkl" pitchFamily="2" charset="0"/>
              </a:rPr>
              <a:t>?</a:t>
            </a:r>
            <a:endParaRPr lang="en-GB" sz="24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133976" y="2089472"/>
            <a:ext cx="3124200" cy="1061591"/>
          </a:xfrm>
          <a:prstGeom prst="wedgeRoundRectCallout">
            <a:avLst>
              <a:gd name="adj1" fmla="val -62905"/>
              <a:gd name="adj2" fmla="val 1682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Twinkl" pitchFamily="2" charset="0"/>
              </a:rPr>
              <a:t>Je </a:t>
            </a:r>
            <a:r>
              <a:rPr lang="en-GB" sz="2000" b="1" dirty="0" err="1">
                <a:solidFill>
                  <a:schemeClr val="tx1"/>
                </a:solidFill>
                <a:latin typeface="Twinkl" pitchFamily="2" charset="0"/>
              </a:rPr>
              <a:t>porte</a:t>
            </a:r>
            <a:r>
              <a:rPr lang="en-GB" sz="2000" b="1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Twinkl" pitchFamily="2" charset="0"/>
              </a:rPr>
              <a:t>une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 chemise, un </a:t>
            </a:r>
            <a:r>
              <a:rPr lang="en-GB" sz="2000" dirty="0" err="1">
                <a:solidFill>
                  <a:schemeClr val="tx1"/>
                </a:solidFill>
                <a:latin typeface="Twinkl" pitchFamily="2" charset="0"/>
              </a:rPr>
              <a:t>manteau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, un </a:t>
            </a:r>
            <a:r>
              <a:rPr lang="en-GB" sz="2000" dirty="0" err="1">
                <a:solidFill>
                  <a:schemeClr val="tx1"/>
                </a:solidFill>
                <a:latin typeface="Twinkl" pitchFamily="2" charset="0"/>
              </a:rPr>
              <a:t>pantalon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 et des </a:t>
            </a:r>
            <a:r>
              <a:rPr lang="en-GB" sz="2000" dirty="0" err="1">
                <a:solidFill>
                  <a:schemeClr val="tx1"/>
                </a:solidFill>
                <a:latin typeface="Twinkl" pitchFamily="2" charset="0"/>
              </a:rPr>
              <a:t>chaussures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6" r="58246"/>
          <a:stretch/>
        </p:blipFill>
        <p:spPr>
          <a:xfrm>
            <a:off x="1173588" y="3238921"/>
            <a:ext cx="1558925" cy="2853904"/>
          </a:xfrm>
          <a:prstGeom prst="rect">
            <a:avLst/>
          </a:prstGeom>
        </p:spPr>
      </p:pic>
      <p:pic>
        <p:nvPicPr>
          <p:cNvPr id="7" name="Whole Clas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8" name="play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08" y="2829831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lay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2" y="2829831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0" t="6528" r="36250" b="9583"/>
          <a:stretch/>
        </p:blipFill>
        <p:spPr>
          <a:xfrm>
            <a:off x="3836457" y="2106415"/>
            <a:ext cx="1176406" cy="4037210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54504" y="2010667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54504" y="2782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4198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8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079811" y="2920482"/>
            <a:ext cx="3308538" cy="3172341"/>
          </a:xfrm>
          <a:prstGeom prst="rect">
            <a:avLst/>
          </a:prstGeom>
          <a:solidFill>
            <a:srgbClr val="B1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749754" y="2920483"/>
            <a:ext cx="3308538" cy="3172341"/>
          </a:xfrm>
          <a:prstGeom prst="rect">
            <a:avLst/>
          </a:prstGeom>
          <a:solidFill>
            <a:srgbClr val="B1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err="1" smtClean="0"/>
              <a:t>Posez</a:t>
            </a:r>
            <a:r>
              <a:rPr lang="en-GB" dirty="0" smtClean="0"/>
              <a:t> la question</a:t>
            </a:r>
            <a:br>
              <a:rPr lang="en-GB" dirty="0" smtClean="0"/>
            </a:br>
            <a:r>
              <a:rPr lang="en-GB" sz="2800" dirty="0" smtClean="0"/>
              <a:t>(Ask the Question)</a:t>
            </a:r>
            <a:endParaRPr lang="en-GB" sz="2800" dirty="0"/>
          </a:p>
        </p:txBody>
      </p:sp>
      <p:sp>
        <p:nvSpPr>
          <p:cNvPr id="3" name="Rectangle 2"/>
          <p:cNvSpPr/>
          <p:nvPr/>
        </p:nvSpPr>
        <p:spPr>
          <a:xfrm>
            <a:off x="749754" y="1938255"/>
            <a:ext cx="7638595" cy="698262"/>
          </a:xfrm>
          <a:prstGeom prst="rect">
            <a:avLst/>
          </a:prstGeom>
          <a:solidFill>
            <a:srgbClr val="FDE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55650" y="1938255"/>
            <a:ext cx="749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To ask about other people, we need to change the pronouns from ‘</a:t>
            </a:r>
            <a:r>
              <a:rPr lang="en-GB" b="1" dirty="0">
                <a:latin typeface="Twinkl" pitchFamily="2" charset="0"/>
              </a:rPr>
              <a:t>I</a:t>
            </a:r>
            <a:r>
              <a:rPr lang="en-GB" dirty="0">
                <a:latin typeface="Twinkl" pitchFamily="2" charset="0"/>
              </a:rPr>
              <a:t>’ and ‘</a:t>
            </a:r>
            <a:r>
              <a:rPr lang="en-GB" b="1" dirty="0">
                <a:latin typeface="Twinkl" pitchFamily="2" charset="0"/>
              </a:rPr>
              <a:t>you</a:t>
            </a:r>
            <a:r>
              <a:rPr lang="en-GB" dirty="0">
                <a:latin typeface="Twinkl" pitchFamily="2" charset="0"/>
              </a:rPr>
              <a:t>’, to ‘</a:t>
            </a:r>
            <a:r>
              <a:rPr lang="en-GB" b="1" dirty="0">
                <a:latin typeface="Twinkl" pitchFamily="2" charset="0"/>
              </a:rPr>
              <a:t>he</a:t>
            </a:r>
            <a:r>
              <a:rPr lang="en-GB" dirty="0">
                <a:latin typeface="Twinkl" pitchFamily="2" charset="0"/>
              </a:rPr>
              <a:t>’ and ‘</a:t>
            </a:r>
            <a:r>
              <a:rPr lang="en-GB" b="1" dirty="0">
                <a:latin typeface="Twinkl" pitchFamily="2" charset="0"/>
              </a:rPr>
              <a:t>she</a:t>
            </a:r>
            <a:r>
              <a:rPr lang="en-GB" dirty="0">
                <a:latin typeface="Twinkl" pitchFamily="2" charset="0"/>
              </a:rPr>
              <a:t>’.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8"/>
          <a:stretch/>
        </p:blipFill>
        <p:spPr>
          <a:xfrm flipH="1">
            <a:off x="2437885" y="2986946"/>
            <a:ext cx="1375912" cy="3076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1"/>
          <a:stretch/>
        </p:blipFill>
        <p:spPr>
          <a:xfrm>
            <a:off x="5285152" y="3016260"/>
            <a:ext cx="1276004" cy="3076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0" t="5549" b="7244"/>
          <a:stretch/>
        </p:blipFill>
        <p:spPr>
          <a:xfrm>
            <a:off x="6834095" y="3006735"/>
            <a:ext cx="1402781" cy="3000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79" y="2985713"/>
            <a:ext cx="1100682" cy="3074632"/>
          </a:xfrm>
          <a:prstGeom prst="rect">
            <a:avLst/>
          </a:prstGeom>
        </p:spPr>
      </p:pic>
      <p:pic>
        <p:nvPicPr>
          <p:cNvPr id="9" name="Whole Clas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13" name="il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736" y="3394781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lay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ell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77" y="333837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06021" y="1938255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72186" y="2913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201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49753" y="2208357"/>
            <a:ext cx="7638597" cy="3884468"/>
          </a:xfrm>
          <a:prstGeom prst="rect">
            <a:avLst/>
          </a:prstGeom>
          <a:solidFill>
            <a:srgbClr val="B1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smtClean="0"/>
              <a:t>Il </a:t>
            </a:r>
            <a:r>
              <a:rPr lang="en-GB" dirty="0" err="1" smtClean="0"/>
              <a:t>porte</a:t>
            </a:r>
            <a:r>
              <a:rPr lang="en-GB" dirty="0" smtClean="0"/>
              <a:t>…</a:t>
            </a:r>
            <a:br>
              <a:rPr lang="en-GB" dirty="0" smtClean="0"/>
            </a:br>
            <a:r>
              <a:rPr lang="en-GB" sz="2800" dirty="0" smtClean="0"/>
              <a:t>(He’s Wearing…)</a:t>
            </a:r>
            <a:endParaRPr lang="en-GB" sz="28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5266550" y="2450803"/>
            <a:ext cx="2955113" cy="1057274"/>
          </a:xfrm>
          <a:prstGeom prst="wedgeRoundRectCallout">
            <a:avLst>
              <a:gd name="adj1" fmla="val -66489"/>
              <a:gd name="adj2" fmla="val 2124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  <a:latin typeface="Twinkl" pitchFamily="2" charset="0"/>
              </a:rPr>
              <a:t>Il porte un </a:t>
            </a:r>
            <a:r>
              <a:rPr lang="fr-FR" sz="2000" dirty="0" smtClean="0">
                <a:solidFill>
                  <a:schemeClr val="tx1"/>
                </a:solidFill>
                <a:latin typeface="Twinkl" pitchFamily="2" charset="0"/>
              </a:rPr>
              <a:t>pull, une chemise, un </a:t>
            </a:r>
            <a:r>
              <a:rPr lang="fr-FR" sz="2000" dirty="0">
                <a:solidFill>
                  <a:schemeClr val="tx1"/>
                </a:solidFill>
                <a:latin typeface="Twinkl" pitchFamily="2" charset="0"/>
              </a:rPr>
              <a:t>pantalon et des chaussures.</a:t>
            </a:r>
            <a:endParaRPr lang="en-GB" sz="2000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87" y="2450803"/>
            <a:ext cx="1216175" cy="3397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8"/>
          <a:stretch/>
        </p:blipFill>
        <p:spPr>
          <a:xfrm flipH="1">
            <a:off x="3136988" y="2450803"/>
            <a:ext cx="1519325" cy="3397250"/>
          </a:xfrm>
          <a:prstGeom prst="rect">
            <a:avLst/>
          </a:prstGeom>
        </p:spPr>
      </p:pic>
      <p:pic>
        <p:nvPicPr>
          <p:cNvPr id="7" name="Whole Cla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9" name="il port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286" y="313295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lay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42" y="2523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667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49753" y="2208357"/>
            <a:ext cx="7638597" cy="3884468"/>
          </a:xfrm>
          <a:prstGeom prst="rect">
            <a:avLst/>
          </a:prstGeom>
          <a:solidFill>
            <a:srgbClr val="B1D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smtClean="0"/>
              <a:t>Elle </a:t>
            </a:r>
            <a:r>
              <a:rPr lang="en-GB" dirty="0" err="1" smtClean="0"/>
              <a:t>porte</a:t>
            </a:r>
            <a:r>
              <a:rPr lang="en-GB" dirty="0" smtClean="0"/>
              <a:t>…</a:t>
            </a:r>
            <a:br>
              <a:rPr lang="en-GB" dirty="0" smtClean="0"/>
            </a:br>
            <a:r>
              <a:rPr lang="en-GB" sz="2800" dirty="0" smtClean="0"/>
              <a:t>(She’s Wearing…)</a:t>
            </a:r>
            <a:endParaRPr lang="en-GB" sz="28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1019174" y="2409502"/>
            <a:ext cx="2905125" cy="1345332"/>
          </a:xfrm>
          <a:prstGeom prst="wedgeRoundRectCallout">
            <a:avLst>
              <a:gd name="adj1" fmla="val 66311"/>
              <a:gd name="adj2" fmla="val 1493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tx1"/>
                </a:solidFill>
                <a:latin typeface="Twinkl" pitchFamily="2" charset="0"/>
              </a:rPr>
              <a:t>Elle </a:t>
            </a:r>
            <a:r>
              <a:rPr lang="en-GB" sz="2000" b="1" dirty="0" err="1">
                <a:solidFill>
                  <a:schemeClr val="tx1"/>
                </a:solidFill>
                <a:latin typeface="Twinkl" pitchFamily="2" charset="0"/>
              </a:rPr>
              <a:t>porte</a:t>
            </a:r>
            <a:r>
              <a:rPr lang="en-GB" sz="2000" b="1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un chapeau, </a:t>
            </a:r>
            <a:r>
              <a:rPr lang="en-GB" sz="2000" dirty="0" err="1">
                <a:solidFill>
                  <a:schemeClr val="tx1"/>
                </a:solidFill>
                <a:latin typeface="Twinkl" pitchFamily="2" charset="0"/>
              </a:rPr>
              <a:t>une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Twinkl" pitchFamily="2" charset="0"/>
                <a:cs typeface="Times New Roman" panose="02020603050405020304" pitchFamily="18" charset="0"/>
              </a:rPr>
              <a:t>écharpe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  <a:cs typeface="Times New Roman" panose="02020603050405020304" pitchFamily="18" charset="0"/>
              </a:rPr>
              <a:t>, un pull, </a:t>
            </a:r>
            <a:r>
              <a:rPr lang="en-GB" sz="2000" dirty="0" err="1">
                <a:solidFill>
                  <a:schemeClr val="tx1"/>
                </a:solidFill>
                <a:latin typeface="Twinkl" pitchFamily="2" charset="0"/>
                <a:cs typeface="Times New Roman" panose="02020603050405020304" pitchFamily="18" charset="0"/>
              </a:rPr>
              <a:t>une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  <a:latin typeface="Twinkl" pitchFamily="2" charset="0"/>
                <a:cs typeface="Times New Roman" panose="02020603050405020304" pitchFamily="18" charset="0"/>
              </a:rPr>
              <a:t>jupe</a:t>
            </a:r>
            <a:r>
              <a:rPr lang="en-GB" sz="2000" dirty="0" smtClean="0">
                <a:solidFill>
                  <a:schemeClr val="tx1"/>
                </a:solidFill>
                <a:latin typeface="Twinkl" pitchFamily="2" charset="0"/>
                <a:cs typeface="Times New Roman" panose="02020603050405020304" pitchFamily="18" charset="0"/>
              </a:rPr>
              <a:t>, 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  <a:cs typeface="Times New Roman" panose="02020603050405020304" pitchFamily="18" charset="0"/>
              </a:rPr>
              <a:t>des </a:t>
            </a:r>
            <a:r>
              <a:rPr lang="en-GB" sz="2000" dirty="0" err="1" smtClean="0">
                <a:solidFill>
                  <a:schemeClr val="tx1"/>
                </a:solidFill>
                <a:latin typeface="Twinkl" pitchFamily="2" charset="0"/>
                <a:cs typeface="Times New Roman" panose="02020603050405020304" pitchFamily="18" charset="0"/>
              </a:rPr>
              <a:t>collants</a:t>
            </a:r>
            <a:r>
              <a:rPr lang="en-GB" sz="2000" dirty="0" smtClean="0">
                <a:solidFill>
                  <a:schemeClr val="tx1"/>
                </a:solidFill>
                <a:latin typeface="Twinkl" pitchFamily="2" charset="0"/>
                <a:cs typeface="Times New Roman" panose="02020603050405020304" pitchFamily="18" charset="0"/>
              </a:rPr>
              <a:t>, et 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  <a:cs typeface="Times New Roman" panose="02020603050405020304" pitchFamily="18" charset="0"/>
              </a:rPr>
              <a:t>des bottes.</a:t>
            </a:r>
            <a:endParaRPr lang="en-GB" sz="2000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1"/>
          <a:stretch/>
        </p:blipFill>
        <p:spPr>
          <a:xfrm>
            <a:off x="4552950" y="2409502"/>
            <a:ext cx="1472136" cy="3549468"/>
          </a:xfrm>
          <a:prstGeom prst="rect">
            <a:avLst/>
          </a:prstGeom>
        </p:spPr>
      </p:pic>
      <p:pic>
        <p:nvPicPr>
          <p:cNvPr id="9" name="Whole Clas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10" name="elle port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404" y="342900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6" t="2837" r="21315" b="1986"/>
          <a:stretch/>
        </p:blipFill>
        <p:spPr>
          <a:xfrm>
            <a:off x="6215529" y="2375959"/>
            <a:ext cx="1475010" cy="3497286"/>
          </a:xfrm>
          <a:prstGeom prst="rect">
            <a:avLst/>
          </a:prstGeom>
        </p:spPr>
      </p:pic>
      <p:pic>
        <p:nvPicPr>
          <p:cNvPr id="7" name="Pictur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1053" y="1799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015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3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 smtClean="0"/>
              <a:t>La </a:t>
            </a:r>
            <a:r>
              <a:rPr lang="en-GB" dirty="0" err="1" smtClean="0"/>
              <a:t>grammaire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800" dirty="0" smtClean="0"/>
              <a:t>(Grammar Point)</a:t>
            </a:r>
            <a:endParaRPr lang="en-GB" sz="2800" dirty="0"/>
          </a:p>
        </p:txBody>
      </p:sp>
      <p:sp>
        <p:nvSpPr>
          <p:cNvPr id="3" name="Rectangle 2"/>
          <p:cNvSpPr/>
          <p:nvPr/>
        </p:nvSpPr>
        <p:spPr>
          <a:xfrm>
            <a:off x="749755" y="1896688"/>
            <a:ext cx="6698796" cy="369332"/>
          </a:xfrm>
          <a:prstGeom prst="rect">
            <a:avLst/>
          </a:prstGeom>
          <a:solidFill>
            <a:srgbClr val="FDE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55651" y="1896688"/>
            <a:ext cx="4587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What could you say about this girl?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385" y="1544858"/>
            <a:ext cx="1783264" cy="261982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838199" y="2463985"/>
            <a:ext cx="2905125" cy="586658"/>
          </a:xfrm>
          <a:prstGeom prst="wedgeRoundRectCallout">
            <a:avLst>
              <a:gd name="adj1" fmla="val -36312"/>
              <a:gd name="adj2" fmla="val 7936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She’s wearing </a:t>
            </a:r>
            <a:r>
              <a:rPr lang="en-GB" sz="2000" dirty="0" smtClean="0">
                <a:solidFill>
                  <a:schemeClr val="tx1"/>
                </a:solidFill>
                <a:latin typeface="Twinkl" pitchFamily="2" charset="0"/>
              </a:rPr>
              <a:t>trousers.</a:t>
            </a:r>
            <a:endParaRPr lang="en-GB" sz="20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049588" y="3180598"/>
            <a:ext cx="3114906" cy="586658"/>
          </a:xfrm>
          <a:prstGeom prst="wedgeRoundRectCallout">
            <a:avLst>
              <a:gd name="adj1" fmla="val 36803"/>
              <a:gd name="adj2" fmla="val 8098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dirty="0">
                <a:solidFill>
                  <a:srgbClr val="1C1C1C"/>
                </a:solidFill>
                <a:latin typeface="Twinkl" pitchFamily="2" charset="0"/>
              </a:rPr>
              <a:t>Elle </a:t>
            </a:r>
            <a:r>
              <a:rPr lang="en-GB" sz="2000" dirty="0" err="1">
                <a:solidFill>
                  <a:srgbClr val="1C1C1C"/>
                </a:solidFill>
                <a:latin typeface="Twinkl" pitchFamily="2" charset="0"/>
              </a:rPr>
              <a:t>porte</a:t>
            </a:r>
            <a:r>
              <a:rPr lang="en-GB" sz="2000" dirty="0">
                <a:solidFill>
                  <a:srgbClr val="1C1C1C"/>
                </a:solidFill>
                <a:latin typeface="Twinkl" pitchFamily="2" charset="0"/>
              </a:rPr>
              <a:t> </a:t>
            </a:r>
            <a:r>
              <a:rPr lang="en-GB" sz="2000" dirty="0">
                <a:solidFill>
                  <a:srgbClr val="3399FF"/>
                </a:solidFill>
                <a:latin typeface="Twinkl" pitchFamily="2" charset="0"/>
              </a:rPr>
              <a:t>un </a:t>
            </a:r>
            <a:r>
              <a:rPr lang="en-GB" sz="2000" dirty="0" err="1">
                <a:solidFill>
                  <a:srgbClr val="3399FF"/>
                </a:solidFill>
                <a:latin typeface="Twinkl" pitchFamily="2" charset="0"/>
              </a:rPr>
              <a:t>pantalon</a:t>
            </a:r>
            <a:r>
              <a:rPr lang="en-GB" sz="2000" dirty="0">
                <a:solidFill>
                  <a:srgbClr val="1C1C1C"/>
                </a:solidFill>
                <a:latin typeface="Twinkl" pitchFamily="2" charset="0"/>
              </a:rPr>
              <a:t>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838198" y="5388261"/>
            <a:ext cx="3448051" cy="586658"/>
          </a:xfrm>
          <a:prstGeom prst="wedgeRoundRectCallout">
            <a:avLst>
              <a:gd name="adj1" fmla="val -36640"/>
              <a:gd name="adj2" fmla="val -7974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She’s wearing </a:t>
            </a:r>
            <a:r>
              <a:rPr lang="en-GB" sz="2000" b="1" dirty="0" smtClean="0">
                <a:solidFill>
                  <a:schemeClr val="tx1"/>
                </a:solidFill>
                <a:latin typeface="Twinkl" pitchFamily="2" charset="0"/>
              </a:rPr>
              <a:t>grey</a:t>
            </a:r>
            <a:r>
              <a:rPr lang="en-GB" sz="2000" dirty="0" smtClean="0">
                <a:solidFill>
                  <a:schemeClr val="tx1"/>
                </a:solidFill>
                <a:latin typeface="Twinkl" pitchFamily="2" charset="0"/>
              </a:rPr>
              <a:t> trousers.</a:t>
            </a:r>
            <a:endParaRPr lang="en-GB" sz="20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643919" y="5388261"/>
            <a:ext cx="3604730" cy="586658"/>
          </a:xfrm>
          <a:prstGeom prst="wedgeRoundRectCallout">
            <a:avLst>
              <a:gd name="adj1" fmla="val 38924"/>
              <a:gd name="adj2" fmla="val -8137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dirty="0">
                <a:solidFill>
                  <a:srgbClr val="1C1C1C"/>
                </a:solidFill>
                <a:latin typeface="Twinkl" pitchFamily="2" charset="0"/>
              </a:rPr>
              <a:t>Elle </a:t>
            </a:r>
            <a:r>
              <a:rPr lang="en-GB" sz="2000" dirty="0" err="1">
                <a:solidFill>
                  <a:srgbClr val="1C1C1C"/>
                </a:solidFill>
                <a:latin typeface="Twinkl" pitchFamily="2" charset="0"/>
              </a:rPr>
              <a:t>porte</a:t>
            </a:r>
            <a:r>
              <a:rPr lang="en-GB" sz="2000" dirty="0">
                <a:solidFill>
                  <a:srgbClr val="1C1C1C"/>
                </a:solidFill>
                <a:latin typeface="Twinkl" pitchFamily="2" charset="0"/>
              </a:rPr>
              <a:t> </a:t>
            </a:r>
            <a:r>
              <a:rPr lang="en-GB" sz="2000" dirty="0">
                <a:solidFill>
                  <a:srgbClr val="3399FF"/>
                </a:solidFill>
                <a:latin typeface="Twinkl" pitchFamily="2" charset="0"/>
              </a:rPr>
              <a:t>un </a:t>
            </a:r>
            <a:r>
              <a:rPr lang="en-GB" sz="2000" dirty="0" err="1" smtClean="0">
                <a:solidFill>
                  <a:srgbClr val="3399FF"/>
                </a:solidFill>
                <a:latin typeface="Twinkl" pitchFamily="2" charset="0"/>
              </a:rPr>
              <a:t>pantalon</a:t>
            </a:r>
            <a:r>
              <a:rPr lang="en-GB" sz="2000" dirty="0" smtClean="0">
                <a:solidFill>
                  <a:srgbClr val="3399FF"/>
                </a:solidFill>
                <a:latin typeface="Twinkl" pitchFamily="2" charset="0"/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latin typeface="Twinkl" pitchFamily="2" charset="0"/>
              </a:rPr>
              <a:t>gris</a:t>
            </a:r>
            <a:r>
              <a:rPr lang="en-GB" sz="2000" dirty="0" smtClean="0">
                <a:solidFill>
                  <a:srgbClr val="1C1C1C"/>
                </a:solidFill>
                <a:latin typeface="Twinkl" pitchFamily="2" charset="0"/>
              </a:rPr>
              <a:t>.</a:t>
            </a:r>
            <a:endParaRPr lang="en-GB" sz="2000" dirty="0">
              <a:solidFill>
                <a:srgbClr val="1C1C1C"/>
              </a:solidFill>
              <a:latin typeface="Twinkl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9754" y="4255956"/>
            <a:ext cx="7638595" cy="369332"/>
          </a:xfrm>
          <a:prstGeom prst="rect">
            <a:avLst/>
          </a:prstGeom>
          <a:solidFill>
            <a:srgbClr val="FDE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55651" y="4255956"/>
            <a:ext cx="669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To make the sentence more detailed, we can add an </a:t>
            </a:r>
            <a:r>
              <a:rPr lang="en-GB" b="1" dirty="0">
                <a:latin typeface="Twinkl" pitchFamily="2" charset="0"/>
              </a:rPr>
              <a:t>adjective</a:t>
            </a:r>
            <a:r>
              <a:rPr lang="en-GB" dirty="0">
                <a:latin typeface="Twinkl" pitchFamily="2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9754" y="4716560"/>
            <a:ext cx="7638595" cy="369332"/>
          </a:xfrm>
          <a:prstGeom prst="rect">
            <a:avLst/>
          </a:prstGeom>
          <a:solidFill>
            <a:srgbClr val="FDE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755652" y="4716560"/>
            <a:ext cx="5997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2" charset="0"/>
              </a:rPr>
              <a:t>Can you remember where the adjective goes in French?</a:t>
            </a:r>
          </a:p>
        </p:txBody>
      </p:sp>
      <p:pic>
        <p:nvPicPr>
          <p:cNvPr id="15" name="Whole Clas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16" name="pantal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998" y="334274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i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475" y="556315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7631" y="2081354"/>
            <a:ext cx="609600" cy="609600"/>
          </a:xfrm>
          <a:prstGeom prst="rect">
            <a:avLst/>
          </a:prstGeom>
        </p:spPr>
      </p:pic>
      <p:pic>
        <p:nvPicPr>
          <p:cNvPr id="21" name="Picture 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7631" y="2875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2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9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6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1339</TotalTime>
  <Words>438</Words>
  <Application>Microsoft Office PowerPoint</Application>
  <PresentationFormat>On-screen Show (4:3)</PresentationFormat>
  <Paragraphs>67</Paragraphs>
  <Slides>15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Twinkl SemiBold</vt:lpstr>
      <vt:lpstr>Sassoon Infant Rg</vt:lpstr>
      <vt:lpstr>Twinkl</vt:lpstr>
      <vt:lpstr>Calibri</vt:lpstr>
      <vt:lpstr>Times New Roman</vt:lpstr>
      <vt:lpstr>Tuffy</vt:lpstr>
      <vt:lpstr>Office Theme</vt:lpstr>
      <vt:lpstr>French</vt:lpstr>
      <vt:lpstr>PowerPoint Presentation</vt:lpstr>
      <vt:lpstr>PowerPoint Presentation</vt:lpstr>
      <vt:lpstr>What Do You Remember?</vt:lpstr>
      <vt:lpstr>Posez la question (Ask the Question)</vt:lpstr>
      <vt:lpstr>Posez la question (Ask the Question)</vt:lpstr>
      <vt:lpstr>Il porte… (He’s Wearing…)</vt:lpstr>
      <vt:lpstr>Elle porte… (She’s Wearing…)</vt:lpstr>
      <vt:lpstr>La grammaire (Grammar Point)</vt:lpstr>
      <vt:lpstr>La grammaire (Grammar Point)</vt:lpstr>
      <vt:lpstr>La grammaire (Grammar Point)</vt:lpstr>
      <vt:lpstr>On va décrire les vêtements  (Let’s Describe the Clothes)</vt:lpstr>
      <vt:lpstr>On va décrire les vêtements  (Let’s Describe the Clothes)</vt:lpstr>
      <vt:lpstr>Dessinez-le (Draw It)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Rachel Leather</cp:lastModifiedBy>
  <cp:revision>110</cp:revision>
  <dcterms:created xsi:type="dcterms:W3CDTF">2014-10-01T16:09:27Z</dcterms:created>
  <dcterms:modified xsi:type="dcterms:W3CDTF">2017-07-13T08:27:12Z</dcterms:modified>
</cp:coreProperties>
</file>