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03/02/2022</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03/02/2022</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keaschool.org.uk/website/history_and_geography/331384" TargetMode="External"/><Relationship Id="rId4" Type="http://schemas.openxmlformats.org/officeDocument/2006/relationships/hyperlink" Target="http://www.keaschool.org.uk/website/progression_of_skills-_maths/590995"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pic>
        <p:nvPicPr>
          <p:cNvPr id="29" name="Picture 2" descr="Clapper Board Icons - Download Free Vector Icons | Noun Project">
            <a:extLst>
              <a:ext uri="{FF2B5EF4-FFF2-40B4-BE49-F238E27FC236}">
                <a16:creationId xmlns:a16="http://schemas.microsoft.com/office/drawing/2014/main" id="{367066DC-9A38-41C6-B87D-9EBCB966CBE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32575" y="56694"/>
            <a:ext cx="508600" cy="508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5" name="Table 44">
            <a:extLst>
              <a:ext uri="{FF2B5EF4-FFF2-40B4-BE49-F238E27FC236}">
                <a16:creationId xmlns:a16="http://schemas.microsoft.com/office/drawing/2014/main" id="{1DE47655-8613-419A-A655-F3B3DB3C9C8D}"/>
              </a:ext>
            </a:extLst>
          </p:cNvPr>
          <p:cNvGraphicFramePr>
            <a:graphicFrameLocks noGrp="1"/>
          </p:cNvGraphicFramePr>
          <p:nvPr>
            <p:extLst>
              <p:ext uri="{D42A27DB-BD31-4B8C-83A1-F6EECF244321}">
                <p14:modId xmlns:p14="http://schemas.microsoft.com/office/powerpoint/2010/main" val="2898960498"/>
              </p:ext>
            </p:extLst>
          </p:nvPr>
        </p:nvGraphicFramePr>
        <p:xfrm>
          <a:off x="90487" y="56693"/>
          <a:ext cx="12011025" cy="7193757"/>
        </p:xfrm>
        <a:graphic>
          <a:graphicData uri="http://schemas.openxmlformats.org/drawingml/2006/table">
            <a:tbl>
              <a:tblPr firstRow="1" bandRow="1">
                <a:tableStyleId>{1FECB4D8-DB02-4DC6-A0A2-4F2EBAE1DC90}</a:tableStyleId>
              </a:tblPr>
              <a:tblGrid>
                <a:gridCol w="4003675">
                  <a:extLst>
                    <a:ext uri="{9D8B030D-6E8A-4147-A177-3AD203B41FA5}">
                      <a16:colId xmlns:a16="http://schemas.microsoft.com/office/drawing/2014/main" val="3023449870"/>
                    </a:ext>
                  </a:extLst>
                </a:gridCol>
                <a:gridCol w="4003675">
                  <a:extLst>
                    <a:ext uri="{9D8B030D-6E8A-4147-A177-3AD203B41FA5}">
                      <a16:colId xmlns:a16="http://schemas.microsoft.com/office/drawing/2014/main" val="4046238982"/>
                    </a:ext>
                  </a:extLst>
                </a:gridCol>
                <a:gridCol w="4003675">
                  <a:extLst>
                    <a:ext uri="{9D8B030D-6E8A-4147-A177-3AD203B41FA5}">
                      <a16:colId xmlns:a16="http://schemas.microsoft.com/office/drawing/2014/main" val="1553968459"/>
                    </a:ext>
                  </a:extLst>
                </a:gridCol>
              </a:tblGrid>
              <a:tr h="2400777">
                <a:tc>
                  <a:txBody>
                    <a:bodyPr/>
                    <a:lstStyle/>
                    <a:p>
                      <a:r>
                        <a:rPr lang="en-US" sz="1600" dirty="0">
                          <a:latin typeface="Tw Cen MT" panose="020B0602020104020603" pitchFamily="34" charset="0"/>
                        </a:rPr>
                        <a:t>MATHS: </a:t>
                      </a:r>
                    </a:p>
                    <a:p>
                      <a:r>
                        <a:rPr lang="en-US" sz="1400" dirty="0">
                          <a:latin typeface="+mn-lt"/>
                        </a:rPr>
                        <a:t>Our units this term are:</a:t>
                      </a:r>
                    </a:p>
                    <a:p>
                      <a:r>
                        <a:rPr lang="en-US" sz="1400" dirty="0">
                          <a:latin typeface="+mn-lt"/>
                        </a:rPr>
                        <a:t>Fractions, decimals and percentages</a:t>
                      </a:r>
                    </a:p>
                    <a:p>
                      <a:r>
                        <a:rPr lang="en-US" sz="1400" dirty="0">
                          <a:latin typeface="+mn-lt"/>
                        </a:rPr>
                        <a:t>A detailed breakdown of the learning objectives we will cover this half term (Spring 1) can be found </a:t>
                      </a:r>
                      <a:r>
                        <a:rPr lang="en-US" sz="1400" dirty="0">
                          <a:latin typeface="+mn-lt"/>
                          <a:hlinkClick r:id="rId4"/>
                        </a:rPr>
                        <a:t>here</a:t>
                      </a:r>
                      <a:endParaRPr lang="en-US" sz="1400" dirty="0">
                        <a:latin typeface="+mn-lt"/>
                      </a:endParaRPr>
                    </a:p>
                    <a:p>
                      <a:endParaRPr lang="en-US" sz="1400" dirty="0">
                        <a:latin typeface="Tw Cen MT" panose="020B0602020104020603" pitchFamily="34" charset="0"/>
                      </a:endParaRPr>
                    </a:p>
                    <a:p>
                      <a:endParaRPr lang="en-US" sz="1400" dirty="0">
                        <a:latin typeface="Tw Cen MT" panose="020B0602020104020603" pitchFamily="34" charset="0"/>
                      </a:endParaRPr>
                    </a:p>
                    <a:p>
                      <a:endParaRPr lang="en-US" sz="1400" dirty="0">
                        <a:latin typeface="Tw Cen MT" panose="020B0602020104020603" pitchFamily="34" charset="0"/>
                      </a:endParaRPr>
                    </a:p>
                    <a:p>
                      <a:endParaRPr lang="en-US" sz="1400" dirty="0">
                        <a:latin typeface="Tw Cen MT" panose="020B0602020104020603" pitchFamily="34" charset="0"/>
                      </a:endParaRPr>
                    </a:p>
                  </a:txBody>
                  <a:tcPr/>
                </a:tc>
                <a:tc>
                  <a:txBody>
                    <a:bodyPr/>
                    <a:lstStyle/>
                    <a:p>
                      <a:r>
                        <a:rPr lang="en-US" sz="1400" dirty="0">
                          <a:latin typeface="Tw Cen MT" panose="020B0602020104020603" pitchFamily="34" charset="0"/>
                        </a:rPr>
                        <a:t>GEOGRAPHY: </a:t>
                      </a:r>
                    </a:p>
                    <a:p>
                      <a:r>
                        <a:rPr lang="en-US" sz="1400" dirty="0">
                          <a:latin typeface="+mn-lt"/>
                        </a:rPr>
                        <a:t>We will be learning about maps. A breakdown of all the knowledge and skills that we will cover during this half term can be found </a:t>
                      </a:r>
                      <a:r>
                        <a:rPr lang="en-US" sz="1400" dirty="0">
                          <a:latin typeface="+mn-lt"/>
                          <a:hlinkClick r:id="rId5"/>
                        </a:rPr>
                        <a:t>here</a:t>
                      </a:r>
                      <a:endParaRPr lang="en-US" sz="1400" dirty="0">
                        <a:latin typeface="+mn-lt"/>
                      </a:endParaRPr>
                    </a:p>
                    <a:p>
                      <a:endParaRPr lang="en-US" sz="1100" dirty="0">
                        <a:latin typeface="Tw Cen MT" panose="020B0602020104020603" pitchFamily="34" charset="0"/>
                      </a:endParaRPr>
                    </a:p>
                    <a:p>
                      <a:endParaRPr lang="en-US" sz="1100" dirty="0">
                        <a:latin typeface="Tw Cen MT" panose="020B0602020104020603" pitchFamily="34" charset="0"/>
                      </a:endParaRPr>
                    </a:p>
                  </a:txBody>
                  <a:tcPr/>
                </a:tc>
                <a:tc>
                  <a:txBody>
                    <a:bodyPr/>
                    <a:lstStyle/>
                    <a:p>
                      <a:r>
                        <a:rPr lang="en-US" sz="1600" dirty="0">
                          <a:latin typeface="Tw Cen MT" panose="020B0602020104020603" pitchFamily="34" charset="0"/>
                        </a:rPr>
                        <a:t>ENGLISH: </a:t>
                      </a:r>
                    </a:p>
                    <a:p>
                      <a:r>
                        <a:rPr lang="en-US" sz="1600" dirty="0">
                          <a:latin typeface="Tw Cen MT" panose="020B0602020104020603" pitchFamily="34" charset="0"/>
                        </a:rPr>
                        <a:t>We will</a:t>
                      </a:r>
                      <a:r>
                        <a:rPr lang="en-US" sz="1600" baseline="0" dirty="0">
                          <a:latin typeface="Tw Cen MT" panose="020B0602020104020603" pitchFamily="34" charset="0"/>
                        </a:rPr>
                        <a:t> </a:t>
                      </a:r>
                      <a:r>
                        <a:rPr lang="en-US" sz="1600" dirty="0">
                          <a:latin typeface="Tw Cen MT" panose="020B0602020104020603" pitchFamily="34" charset="0"/>
                        </a:rPr>
                        <a:t>base our learning in English around our</a:t>
                      </a:r>
                      <a:r>
                        <a:rPr lang="en-US" sz="1600" baseline="0" dirty="0">
                          <a:latin typeface="Tw Cen MT" panose="020B0602020104020603" pitchFamily="34" charset="0"/>
                        </a:rPr>
                        <a:t> class novel ‘Kensuke’s Kingdom’. We will be writing diary entries from the main character’s perspective (Michael). We will then be exploring features of explanation texts, before writing our own survival guides for living on a desert island. </a:t>
                      </a:r>
                      <a:endParaRPr lang="en-US" sz="140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Tw Cen MT" panose="020B0602020104020603" pitchFamily="34" charset="0"/>
                      </a:endParaRPr>
                    </a:p>
                  </a:txBody>
                  <a:tcPr/>
                </a:tc>
                <a:extLst>
                  <a:ext uri="{0D108BD9-81ED-4DB2-BD59-A6C34878D82A}">
                    <a16:rowId xmlns:a16="http://schemas.microsoft.com/office/drawing/2014/main" val="4183108625"/>
                  </a:ext>
                </a:extLst>
              </a:tr>
              <a:tr h="8317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w Cen MT" panose="020B0602020104020603" pitchFamily="34" charset="0"/>
                        </a:rPr>
                        <a:t>SCIENCE: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w Cen MT" panose="020B0602020104020603" pitchFamily="34" charset="0"/>
                        </a:rPr>
                        <a:t>We will be learning</a:t>
                      </a:r>
                      <a:r>
                        <a:rPr lang="en-US" sz="1400" baseline="0" dirty="0">
                          <a:latin typeface="Tw Cen MT" panose="020B0602020104020603" pitchFamily="34" charset="0"/>
                        </a:rPr>
                        <a:t> about light and in particular, reflecting light; refraction and seeing </a:t>
                      </a:r>
                      <a:r>
                        <a:rPr lang="en-US" sz="1400" baseline="0" dirty="0" err="1">
                          <a:latin typeface="Tw Cen MT" panose="020B0602020104020603" pitchFamily="34" charset="0"/>
                        </a:rPr>
                        <a:t>colours</a:t>
                      </a:r>
                      <a:r>
                        <a:rPr lang="en-US" sz="1400" baseline="0" dirty="0">
                          <a:latin typeface="Tw Cen MT" panose="020B0602020104020603" pitchFamily="34" charset="0"/>
                        </a:rPr>
                        <a:t>. We will be learning how light travels from a source to our eyes; how light travels in straight lines and we will learn about the </a:t>
                      </a:r>
                      <a:r>
                        <a:rPr lang="en-US" sz="1400" baseline="0" dirty="0" err="1">
                          <a:latin typeface="Tw Cen MT" panose="020B0602020104020603" pitchFamily="34" charset="0"/>
                        </a:rPr>
                        <a:t>colour</a:t>
                      </a:r>
                      <a:r>
                        <a:rPr lang="en-US" sz="1400" baseline="0" dirty="0">
                          <a:latin typeface="Tw Cen MT" panose="020B0602020104020603" pitchFamily="34" charset="0"/>
                        </a:rPr>
                        <a:t> spectrum.  </a:t>
                      </a:r>
                      <a:endParaRPr lang="en-US" sz="140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endParaRPr>
                    </a:p>
                  </a:txBody>
                  <a:tcPr/>
                </a:tc>
                <a:tc>
                  <a:txBody>
                    <a:bodyPr/>
                    <a:lstStyle/>
                    <a:p>
                      <a:r>
                        <a:rPr lang="en-US" sz="1400" dirty="0">
                          <a:latin typeface="Tw Cen MT" panose="020B0602020104020603" pitchFamily="34" charset="0"/>
                        </a:rPr>
                        <a:t>ART:</a:t>
                      </a:r>
                    </a:p>
                    <a:p>
                      <a:r>
                        <a:rPr lang="en-US" sz="1100" b="0" i="0" kern="1200" dirty="0">
                          <a:solidFill>
                            <a:schemeClr val="dk1"/>
                          </a:solidFill>
                          <a:effectLst/>
                          <a:latin typeface="+mn-lt"/>
                          <a:ea typeface="+mn-ea"/>
                          <a:cs typeface="+mn-cs"/>
                        </a:rPr>
                        <a:t>We will make our own version of one of Hokusai’s 36 views of Mount Fuji. This will work towards making a print of the image – exploring pattern and texture.</a:t>
                      </a:r>
                      <a:endParaRPr lang="en-US" sz="1100" dirty="0">
                        <a:latin typeface="Tw Cen MT" panose="020B0602020104020603" pitchFamily="34" charset="0"/>
                      </a:endParaRPr>
                    </a:p>
                  </a:txBody>
                  <a:tcPr/>
                </a:tc>
                <a:tc>
                  <a:txBody>
                    <a:bodyPr/>
                    <a:lstStyle/>
                    <a:p>
                      <a:r>
                        <a:rPr lang="en-US" sz="1400" dirty="0">
                          <a:latin typeface="Tw Cen MT" panose="020B0602020104020603" pitchFamily="34" charset="0"/>
                        </a:rPr>
                        <a:t>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We will continue our work with Mr. Cotterill on ‘invasion games’ and build on the discreet skills we learnt last term that are required in team sports such as netball, tag rugby, basketball and football</a:t>
                      </a:r>
                      <a:endParaRPr lang="en-GB" sz="1000" dirty="0"/>
                    </a:p>
                  </a:txBody>
                  <a:tcPr/>
                </a:tc>
                <a:extLst>
                  <a:ext uri="{0D108BD9-81ED-4DB2-BD59-A6C34878D82A}">
                    <a16:rowId xmlns:a16="http://schemas.microsoft.com/office/drawing/2014/main" val="2378274830"/>
                  </a:ext>
                </a:extLst>
              </a:tr>
              <a:tr h="1331018">
                <a:tc>
                  <a:txBody>
                    <a:bodyPr/>
                    <a:lstStyle/>
                    <a:p>
                      <a:r>
                        <a:rPr lang="en-US" sz="1400" dirty="0">
                          <a:latin typeface="Tw Cen MT" panose="020B0602020104020603" pitchFamily="34" charset="0"/>
                        </a:rPr>
                        <a:t>PSHE: </a:t>
                      </a:r>
                    </a:p>
                    <a:p>
                      <a:r>
                        <a:rPr lang="en-US" sz="1400" dirty="0">
                          <a:latin typeface="Tw Cen MT" panose="020B0602020104020603" pitchFamily="34" charset="0"/>
                        </a:rPr>
                        <a:t>We will be learning about global citizenship, global warming and how the energy we use contributes to global warming. We will find out what we can do to help. We will also be learning about why it is so important not to waste water.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w Cen MT" panose="020B0602020104020603" pitchFamily="34" charset="0"/>
                        </a:rPr>
                        <a:t>MUSIC:</a:t>
                      </a:r>
                    </a:p>
                    <a:p>
                      <a:pPr fontAlgn="base"/>
                      <a:r>
                        <a:rPr lang="en-US" sz="1000" b="0" i="0" kern="1200" dirty="0">
                          <a:solidFill>
                            <a:schemeClr val="dk1"/>
                          </a:solidFill>
                          <a:effectLst/>
                          <a:latin typeface="+mn-lt"/>
                          <a:ea typeface="+mn-ea"/>
                          <a:cs typeface="+mn-cs"/>
                        </a:rPr>
                        <a:t>All the learning is focused around one song from Benjamin Britten’s Friday Afternoons: A New Year Carol.  </a:t>
                      </a:r>
                    </a:p>
                    <a:p>
                      <a:pPr fontAlgn="base"/>
                      <a:r>
                        <a:rPr lang="en-US" sz="1000" b="0" i="0" kern="1200" dirty="0">
                          <a:solidFill>
                            <a:schemeClr val="dk1"/>
                          </a:solidFill>
                          <a:effectLst/>
                          <a:latin typeface="+mn-lt"/>
                          <a:ea typeface="+mn-ea"/>
                          <a:cs typeface="+mn-cs"/>
                        </a:rPr>
                        <a:t>Learning to clap some of the rhythms from the song, sing some musical phrases from the song &amp; sing the song in its original style and the urban Gospel version. </a:t>
                      </a:r>
                    </a:p>
                    <a:p>
                      <a:pPr fontAlgn="base"/>
                      <a:r>
                        <a:rPr lang="en-US" sz="1000" b="0" i="0" kern="1200" dirty="0">
                          <a:solidFill>
                            <a:schemeClr val="dk1"/>
                          </a:solidFill>
                          <a:effectLst/>
                          <a:latin typeface="+mn-lt"/>
                          <a:ea typeface="+mn-ea"/>
                          <a:cs typeface="+mn-cs"/>
                        </a:rPr>
                        <a:t>Listening to other songs by Benjamin Britten and cover versions of them.</a:t>
                      </a:r>
                      <a:r>
                        <a:rPr lang="en-US" sz="1800" b="0" i="0" kern="1200" dirty="0">
                          <a:solidFill>
                            <a:schemeClr val="dk1"/>
                          </a:solidFill>
                          <a:effectLst/>
                          <a:latin typeface="+mn-lt"/>
                          <a:ea typeface="+mn-ea"/>
                          <a:cs typeface="+mn-cs"/>
                        </a:rPr>
                        <a:t> </a:t>
                      </a:r>
                    </a:p>
                  </a:txBody>
                  <a:tcPr/>
                </a:tc>
                <a:tc>
                  <a:txBody>
                    <a:bodyPr/>
                    <a:lstStyle/>
                    <a:p>
                      <a:r>
                        <a:rPr lang="en-US" sz="1400" dirty="0">
                          <a:latin typeface="Tw Cen MT" panose="020B0602020104020603" pitchFamily="34" charset="0"/>
                        </a:rPr>
                        <a:t>FRENCH: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We will continue our learning of basic French vocabulary and phrases. Among</a:t>
                      </a:r>
                      <a:r>
                        <a:rPr lang="en-US" sz="1100" baseline="0" dirty="0"/>
                        <a:t> the French we will be learning, will be describing the weather, learning the words for clothing and learning to talk about famous landmarks in Paris.. We will also begin to use the masculine and feminine  terms in French and apply them to the correct nouns. </a:t>
                      </a:r>
                      <a:endParaRPr lang="en-US" sz="1100" dirty="0">
                        <a:latin typeface="Tw Cen MT" panose="020B0602020104020603" pitchFamily="34" charset="0"/>
                      </a:endParaRPr>
                    </a:p>
                    <a:p>
                      <a:endParaRPr lang="en-GB" sz="1400" dirty="0"/>
                    </a:p>
                  </a:txBody>
                  <a:tcPr/>
                </a:tc>
                <a:extLst>
                  <a:ext uri="{0D108BD9-81ED-4DB2-BD59-A6C34878D82A}">
                    <a16:rowId xmlns:a16="http://schemas.microsoft.com/office/drawing/2014/main" val="3550068253"/>
                  </a:ext>
                </a:extLst>
              </a:tr>
              <a:tr h="1394323">
                <a:tc>
                  <a:txBody>
                    <a:bodyPr/>
                    <a:lstStyle/>
                    <a:p>
                      <a:r>
                        <a:rPr lang="en-US" sz="1400" dirty="0">
                          <a:latin typeface="Tw Cen MT" panose="020B0602020104020603" pitchFamily="34" charset="0"/>
                        </a:rPr>
                        <a:t>RE:</a:t>
                      </a:r>
                    </a:p>
                    <a:p>
                      <a:r>
                        <a:rPr lang="en-US" sz="1000" b="1" i="0" kern="1200" dirty="0">
                          <a:solidFill>
                            <a:schemeClr val="dk1"/>
                          </a:solidFill>
                          <a:effectLst/>
                          <a:latin typeface="+mn-lt"/>
                          <a:ea typeface="+mn-ea"/>
                          <a:cs typeface="+mn-cs"/>
                        </a:rPr>
                        <a:t>For Christians, what kind of king is Jesus?</a:t>
                      </a:r>
                    </a:p>
                    <a:p>
                      <a:r>
                        <a:rPr lang="en-US" sz="1000" b="0" i="0" kern="1200" dirty="0">
                          <a:solidFill>
                            <a:schemeClr val="dk1"/>
                          </a:solidFill>
                          <a:effectLst/>
                          <a:latin typeface="+mn-lt"/>
                          <a:ea typeface="+mn-ea"/>
                          <a:cs typeface="+mn-cs"/>
                        </a:rPr>
                        <a:t>This half term in R.E. we will focus on the Christian belief that Jesus came to Earth to get people into heaven but also to make the world more like heaven. Christians believe Jesus told parables about the ‘kingdom of God’ or the ‘kingdom of heaven’ to explain this idea. This unit is about trying to transform the world.  We will relate the Christian ‘kingdom of God’ model (i.e. loving others, serving the needy) to issues, problems and opportunities in the world today.</a:t>
                      </a:r>
                    </a:p>
                    <a:p>
                      <a:endParaRPr lang="en-US" sz="1400" dirty="0">
                        <a:latin typeface="Tw Cen MT" panose="020B0602020104020603"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latin typeface="Tw Cen MT" panose="020B0602020104020603" pitchFamily="34" charset="0"/>
                      </a:endParaRPr>
                    </a:p>
                  </a:txBody>
                  <a:tcPr/>
                </a:tc>
                <a:tc>
                  <a:txBody>
                    <a:bodyPr/>
                    <a:lstStyle/>
                    <a:p>
                      <a:endParaRPr lang="en-GB" sz="1400" dirty="0"/>
                    </a:p>
                    <a:p>
                      <a:endParaRPr lang="en-GB" sz="1400" dirty="0"/>
                    </a:p>
                    <a:p>
                      <a:endParaRPr lang="en-GB" sz="1400" dirty="0"/>
                    </a:p>
                    <a:p>
                      <a:endParaRPr lang="en-GB" sz="1400" dirty="0"/>
                    </a:p>
                    <a:p>
                      <a:endParaRPr lang="en-GB" sz="1400" dirty="0"/>
                    </a:p>
                    <a:p>
                      <a:r>
                        <a:rPr lang="en-GB" sz="1400" dirty="0"/>
                        <a:t>PSHE: caring for our environment. </a:t>
                      </a:r>
                    </a:p>
                  </a:txBody>
                  <a:tcPr/>
                </a:tc>
                <a:extLst>
                  <a:ext uri="{0D108BD9-81ED-4DB2-BD59-A6C34878D82A}">
                    <a16:rowId xmlns:a16="http://schemas.microsoft.com/office/drawing/2014/main" val="3312555692"/>
                  </a:ext>
                </a:extLst>
              </a:tr>
            </a:tbl>
          </a:graphicData>
        </a:graphic>
      </p:graphicFrame>
      <p:pic>
        <p:nvPicPr>
          <p:cNvPr id="46" name="Picture 45" descr="Image preview">
            <a:extLst>
              <a:ext uri="{FF2B5EF4-FFF2-40B4-BE49-F238E27FC236}">
                <a16:creationId xmlns:a16="http://schemas.microsoft.com/office/drawing/2014/main" id="{A39E7F86-6AB3-4ABA-9002-11348475801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99221" y="1756674"/>
            <a:ext cx="629202" cy="282545"/>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a:extLst>
              <a:ext uri="{FF2B5EF4-FFF2-40B4-BE49-F238E27FC236}">
                <a16:creationId xmlns:a16="http://schemas.microsoft.com/office/drawing/2014/main" id="{AE32EA88-1C9F-4933-BC53-63E3C185446F}"/>
              </a:ext>
            </a:extLst>
          </p:cNvPr>
          <p:cNvSpPr txBox="1"/>
          <p:nvPr/>
        </p:nvSpPr>
        <p:spPr>
          <a:xfrm>
            <a:off x="4518364" y="1079756"/>
            <a:ext cx="2902853" cy="1746632"/>
          </a:xfrm>
          <a:prstGeom prst="rect">
            <a:avLst/>
          </a:prstGeom>
          <a:noFill/>
        </p:spPr>
        <p:txBody>
          <a:bodyPr wrap="square" rtlCol="0">
            <a:spAutoFit/>
          </a:bodyPr>
          <a:lstStyle/>
          <a:p>
            <a:r>
              <a:rPr lang="en-GB" sz="1100" dirty="0"/>
              <a:t>In between the four points of the compass are North East, North West, South East and South West.</a:t>
            </a:r>
          </a:p>
          <a:p>
            <a:endParaRPr lang="en-US" sz="1100" dirty="0"/>
          </a:p>
          <a:p>
            <a:r>
              <a:rPr lang="en-GB" sz="1100" dirty="0"/>
              <a:t>Ordnance Survey maps have symbols that are nationally recognised.</a:t>
            </a:r>
          </a:p>
          <a:p>
            <a:endParaRPr lang="en-US" sz="1100" dirty="0"/>
          </a:p>
          <a:p>
            <a:endParaRPr lang="en-GB" sz="1100" dirty="0"/>
          </a:p>
          <a:p>
            <a:endParaRPr lang="en-GB" sz="900" dirty="0"/>
          </a:p>
          <a:p>
            <a:endParaRPr lang="en-GB" sz="1050" b="1" i="1" dirty="0">
              <a:solidFill>
                <a:schemeClr val="bg1"/>
              </a:solidFill>
              <a:latin typeface="Tw Cen MT" panose="020B0602020104020603" pitchFamily="34" charset="0"/>
              <a:cs typeface="Aharoni" panose="020B0604020202020204" pitchFamily="2" charset="-79"/>
            </a:endParaRPr>
          </a:p>
        </p:txBody>
      </p:sp>
      <p:sp>
        <p:nvSpPr>
          <p:cNvPr id="49" name="TextBox 48">
            <a:extLst>
              <a:ext uri="{FF2B5EF4-FFF2-40B4-BE49-F238E27FC236}">
                <a16:creationId xmlns:a16="http://schemas.microsoft.com/office/drawing/2014/main" id="{0DA64F74-01A0-4F00-8A20-F1DEF0316829}"/>
              </a:ext>
            </a:extLst>
          </p:cNvPr>
          <p:cNvSpPr txBox="1">
            <a:spLocks/>
          </p:cNvSpPr>
          <p:nvPr/>
        </p:nvSpPr>
        <p:spPr>
          <a:xfrm>
            <a:off x="796309" y="-235694"/>
            <a:ext cx="6986523" cy="584775"/>
          </a:xfrm>
          <a:prstGeom prst="rect">
            <a:avLst/>
          </a:prstGeom>
          <a:noFill/>
        </p:spPr>
        <p:txBody>
          <a:bodyPr wrap="square" rtlCol="0">
            <a:spAutoFit/>
          </a:bodyPr>
          <a:lstStyle/>
          <a:p>
            <a:r>
              <a:rPr lang="en-US" sz="3200" b="1" dirty="0">
                <a:latin typeface="Ink Free" panose="03080402000500000000" pitchFamily="66" charset="0"/>
                <a:cs typeface="Aharoni" panose="02010803020104030203" pitchFamily="2" charset="-79"/>
              </a:rPr>
              <a:t>Kensuke’s Kingdom</a:t>
            </a:r>
            <a:endParaRPr lang="en-GB" sz="3200" b="1" dirty="0">
              <a:latin typeface="Ink Free" panose="03080402000500000000" pitchFamily="66" charset="0"/>
              <a:cs typeface="Aharoni" panose="02010803020104030203" pitchFamily="2" charset="-79"/>
            </a:endParaRPr>
          </a:p>
        </p:txBody>
      </p:sp>
      <p:pic>
        <p:nvPicPr>
          <p:cNvPr id="13" name="Picture 12">
            <a:extLst>
              <a:ext uri="{FF2B5EF4-FFF2-40B4-BE49-F238E27FC236}">
                <a16:creationId xmlns:a16="http://schemas.microsoft.com/office/drawing/2014/main" id="{4153F119-11BC-49FB-AE86-8520896E29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739240" y="6600779"/>
            <a:ext cx="514442" cy="514442"/>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A9C02CA7-6463-4097-8F6C-DD17F9FBED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84405" y="5901947"/>
            <a:ext cx="1256770" cy="698832"/>
          </a:xfrm>
          <a:prstGeom prst="rect">
            <a:avLst/>
          </a:prstGeom>
        </p:spPr>
      </p:pic>
      <p:sp>
        <p:nvSpPr>
          <p:cNvPr id="3" name="TextBox 2">
            <a:extLst>
              <a:ext uri="{FF2B5EF4-FFF2-40B4-BE49-F238E27FC236}">
                <a16:creationId xmlns:a16="http://schemas.microsoft.com/office/drawing/2014/main" id="{2323D795-D748-44B0-BC68-8734EE838F23}"/>
              </a:ext>
            </a:extLst>
          </p:cNvPr>
          <p:cNvSpPr txBox="1"/>
          <p:nvPr/>
        </p:nvSpPr>
        <p:spPr>
          <a:xfrm>
            <a:off x="4585412" y="6128292"/>
            <a:ext cx="1378226" cy="276999"/>
          </a:xfrm>
          <a:prstGeom prst="rect">
            <a:avLst/>
          </a:prstGeom>
          <a:noFill/>
        </p:spPr>
        <p:txBody>
          <a:bodyPr wrap="square" rtlCol="0">
            <a:spAutoFit/>
          </a:bodyPr>
          <a:lstStyle/>
          <a:p>
            <a:r>
              <a:rPr lang="en-US" sz="1200" dirty="0"/>
              <a:t>Class Novel</a:t>
            </a:r>
            <a:endParaRPr lang="en-GB" sz="1200" dirty="0"/>
          </a:p>
        </p:txBody>
      </p:sp>
      <p:pic>
        <p:nvPicPr>
          <p:cNvPr id="2" name="Picture 1">
            <a:extLst>
              <a:ext uri="{FF2B5EF4-FFF2-40B4-BE49-F238E27FC236}">
                <a16:creationId xmlns:a16="http://schemas.microsoft.com/office/drawing/2014/main" id="{8AAA0BAC-5CD5-434C-AF3B-9BE6C125A9EC}"/>
              </a:ext>
            </a:extLst>
          </p:cNvPr>
          <p:cNvPicPr>
            <a:picLocks noChangeAspect="1"/>
          </p:cNvPicPr>
          <p:nvPr/>
        </p:nvPicPr>
        <p:blipFill>
          <a:blip r:embed="rId9"/>
          <a:stretch>
            <a:fillRect/>
          </a:stretch>
        </p:blipFill>
        <p:spPr>
          <a:xfrm>
            <a:off x="5655112" y="5642249"/>
            <a:ext cx="1146503" cy="1675658"/>
          </a:xfrm>
          <a:prstGeom prst="rect">
            <a:avLst/>
          </a:prstGeom>
        </p:spPr>
      </p:pic>
    </p:spTree>
    <p:extLst>
      <p:ext uri="{BB962C8B-B14F-4D97-AF65-F5344CB8AC3E}">
        <p14:creationId xmlns:p14="http://schemas.microsoft.com/office/powerpoint/2010/main" val="2795282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2078</TotalTime>
  <Words>586</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Aharoni</vt:lpstr>
      <vt:lpstr>Arial</vt:lpstr>
      <vt:lpstr>Calibri</vt:lpstr>
      <vt:lpstr>Calibri Light</vt:lpstr>
      <vt:lpstr>Ink Free</vt:lpstr>
      <vt:lpstr>Tw Cen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Rachel Tucker</cp:lastModifiedBy>
  <cp:revision>80</cp:revision>
  <dcterms:created xsi:type="dcterms:W3CDTF">2020-03-24T13:28:41Z</dcterms:created>
  <dcterms:modified xsi:type="dcterms:W3CDTF">2022-02-03T08:39:30Z</dcterms:modified>
</cp:coreProperties>
</file>