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10C1-F29C-4FC7-97E1-3B0A4325C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60F05-AB9D-4E1E-9F51-5F19BEEE2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C68E6-F323-4AE2-BE48-8D7B4A5A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22C44-6030-4CD7-8F4D-E734CD0B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C85C4-7415-4E55-AF8C-F33A3D1C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06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F6CD3-0840-40B3-8486-5DD9CBC8F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78C7A-E131-41D8-92E4-66A4B2154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CB04-6A5D-4F42-99DC-B7D1CB21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28958-1921-47AB-B05A-E54622BBA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51B30-69BA-4DF6-BE1F-25FF0D4CE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89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C6E8D1-7EBD-46D0-A41A-69D7B14B5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F168F-E842-4F02-BC0C-858B3F64C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83D3A-6C48-4367-92D2-971B311B6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8C1D2-A740-4417-9D62-311EB416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F4BE1-8C9B-4624-A553-D40D9343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13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C16C-D2ED-48FC-8DA2-F647A6ADB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0CE61-3BEE-4989-9355-E9E6155FE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70894-999C-4132-984B-064A82615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BA2A2-840D-487D-BEDA-B46CF853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CFEF9-C801-4201-BA0A-2C77FA38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2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55D1-45AF-4075-9825-EE74710E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92BAB-BE16-45DD-B887-62DF3A4B7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4DC1B-2730-4523-B65B-1DD1333A2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A4503-0944-4280-B346-EB05342F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AB00E-829D-45BE-A0C0-E20CD9D7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40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A88C4-1A94-4C97-AE8D-7981BB8D0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AAA0-60A6-42A4-A439-50E674B03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415D7-2E34-4D9B-8F85-6B237745F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D3DE6-7CF0-4D31-AF2F-CD0DA26E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EC44C-C100-4879-AD4F-CFF72926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7DE54-6B75-4DE1-BA4B-9F01CDBF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6C5B-2FDC-4DEB-8D89-D348EBC93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28AEE-AA0F-4434-96BE-F814E6298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9A573-DAE8-4D90-9B41-98343DA10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F378D-63B4-4CD0-8022-177D515CE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DCFFA2-4CC5-4758-A1B3-9BB05685F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EE5747-1954-49C7-9CF3-63F584858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EEAB00-F979-40DE-BC05-7CC34891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681069-8AD1-4DAC-8AA2-3F741920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16E9F-A76A-4E2D-8659-6D450199C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7475D-18C3-42E6-A4EA-E65C7FA08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553A2-51E3-406E-93B4-DB66D34E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BD79B-2940-4B62-97BB-43E2DED7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5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0B142-1040-4F09-833D-5B82AA0F8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448DCE-C7CC-4F15-B0B8-36A27920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BB682-510B-449B-9AB4-E675CE32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19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B4D2-7F1D-4149-B3ED-9DB1E1D6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A5146-A60B-4B8F-880F-0066E71A1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C28A2-DCC3-496F-B3D7-BCCABBD0F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CDAEC-1B02-4BD3-A3C1-12E9F7ABB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BC372-207A-4916-A5DC-040CE7AA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77383-B2F1-409D-B570-2041C67F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4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B93B-52A1-487B-83D9-41DFDE42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85B0E-C324-4393-8662-5C407B577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A1960-013B-4028-A278-384C6A1E3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4E7EF-217A-4033-A6F7-AC450E24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63EAA-9FE4-4D41-80ED-E53F84D6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CFBB8-2457-42D7-B7DA-CE2F9A08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90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00E695-A696-4EEF-891E-32B8939C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6E846-3401-49CB-8A22-38035FC1F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1A773-EFF1-477E-824C-2A2812C8F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BA43-DD5D-4DFE-87C3-36D95728DE45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BC38E-8AF2-45BE-8362-64A338D6C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41F66-7B67-4266-847A-F8C857092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9496-4671-4AB9-8135-E00C270F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31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aschool.org.uk/website/progression_of_skills-_maths/59099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s://www.keaschool.org.uk/web/history_and_geography/33138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keaschool.org.uk/web/music/331504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0DA64F74-01A0-4F00-8A20-F1DEF0316829}"/>
              </a:ext>
            </a:extLst>
          </p:cNvPr>
          <p:cNvSpPr txBox="1">
            <a:spLocks/>
          </p:cNvSpPr>
          <p:nvPr/>
        </p:nvSpPr>
        <p:spPr>
          <a:xfrm>
            <a:off x="3771363" y="0"/>
            <a:ext cx="3393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Old computer St" panose="02000500000000000000" pitchFamily="2" charset="0"/>
                <a:cs typeface="Aharoni" panose="02010803020104030203" pitchFamily="2" charset="-79"/>
              </a:rPr>
              <a:t>Beside The Seaside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94F672D-6217-4924-B3A0-7FD49EEE3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97214"/>
              </p:ext>
            </p:extLst>
          </p:nvPr>
        </p:nvGraphicFramePr>
        <p:xfrm>
          <a:off x="124888" y="584787"/>
          <a:ext cx="11762913" cy="78276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0971">
                  <a:extLst>
                    <a:ext uri="{9D8B030D-6E8A-4147-A177-3AD203B41FA5}">
                      <a16:colId xmlns:a16="http://schemas.microsoft.com/office/drawing/2014/main" val="684545579"/>
                    </a:ext>
                  </a:extLst>
                </a:gridCol>
                <a:gridCol w="3920971">
                  <a:extLst>
                    <a:ext uri="{9D8B030D-6E8A-4147-A177-3AD203B41FA5}">
                      <a16:colId xmlns:a16="http://schemas.microsoft.com/office/drawing/2014/main" val="2509420571"/>
                    </a:ext>
                  </a:extLst>
                </a:gridCol>
                <a:gridCol w="3920971">
                  <a:extLst>
                    <a:ext uri="{9D8B030D-6E8A-4147-A177-3AD203B41FA5}">
                      <a16:colId xmlns:a16="http://schemas.microsoft.com/office/drawing/2014/main" val="471780019"/>
                    </a:ext>
                  </a:extLst>
                </a:gridCol>
              </a:tblGrid>
              <a:tr h="1314906">
                <a:tc>
                  <a:txBody>
                    <a:bodyPr/>
                    <a:lstStyle/>
                    <a:p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Maths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: </a:t>
                      </a:r>
                    </a:p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Our units this half term are Addition and Subtraction, Place Value to 100, Fractions, Position and Direction and Time.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More detail about the learning objectives we will cover this half term can be found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here.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  <a:p>
                      <a:endParaRPr lang="en-GB" dirty="0"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History: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We will be learning about Seaside Holidays in the past.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Brunel’s Tamar bridge and how this changed tourism in Cornwall.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The Victorians and their typical day by the sea. What did they wear and do?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Victorian beach activities compared with today. What has changed and why?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Create a timeline of the seaside, including 1890’s, 1950’s and today.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More detail about the learning objectives we will cover this half term can be found </a:t>
                      </a:r>
                      <a:r>
                        <a:rPr lang="en-US" sz="1200" dirty="0">
                          <a:latin typeface="Lucida Sans" panose="020B0602030504020204" pitchFamily="34" charset="0"/>
                          <a:hlinkClick r:id="rId4"/>
                        </a:rPr>
                        <a:t>here.</a:t>
                      </a:r>
                      <a:endParaRPr lang="en-US" sz="1200" dirty="0">
                        <a:latin typeface="Lucida Sans" panose="020B0602030504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KIRFS- Key Instant Recall Facts and Skills- For children to learn in school and at home!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 long time ago, people dressed differently to go to the beach.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latin typeface="Lucida Sans" panose="020B0602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Vocabulary- parasol, promenade, Punch and Judy, bathing machine, donkeys, carriages, railway, Victorian, dress, gown, suit, steam train, deck chairs, now, then, modern, nowadays, past, present, pier, invention, clothing.</a:t>
                      </a:r>
                      <a:endParaRPr lang="en-US" sz="1200" dirty="0"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English: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We will be learning , retelling and writing stories using  “Talk for Writing” skills. We will innovate and recreate our own versions of, “Sally and the Limpet” and “Soggy the Bear”. We will read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“At the Beach” Roland Harvey and write our own postcards following our Beach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Trip.We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will use 2A sentences and similes to write our own seaside poems using “Commotion in the Ocean” and Nick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Sharratt’s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“Seaside Poems” . We will continue to use full stops, capital letters, commas in a list , exclamation marks and question marks correctly. We will write complex sentences with more confidence and further build our bank of sentence starters.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RWInc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continues to be taught daily along with new handwriting joins</a:t>
                      </a:r>
                      <a:endParaRPr lang="en-US" sz="1800" b="0" dirty="0">
                        <a:latin typeface="Lucida Sans" panose="020B0602030504020204" pitchFamily="34" charset="0"/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623863"/>
                  </a:ext>
                </a:extLst>
              </a:tr>
              <a:tr h="432109">
                <a:tc rowSpan="2">
                  <a:txBody>
                    <a:bodyPr/>
                    <a:lstStyle/>
                    <a:p>
                      <a:r>
                        <a:rPr lang="en-US" sz="1200" b="0" dirty="0">
                          <a:latin typeface="Lucida Sans" panose="020B0602030504020204" pitchFamily="34" charset="0"/>
                        </a:rPr>
                        <a:t>Science:</a:t>
                      </a:r>
                    </a:p>
                    <a:p>
                      <a:r>
                        <a:rPr lang="en-US" sz="1200" b="0" dirty="0">
                          <a:latin typeface="Lucida Sans" panose="020B0602030504020204" pitchFamily="34" charset="0"/>
                        </a:rPr>
                        <a:t>We will be learning about Human bodies.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Lucida Sans" panose="020B0602030504020204" pitchFamily="34" charset="0"/>
                        </a:rPr>
                        <a:t>Animal life cycles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Lucida Sans" panose="020B0602030504020204" pitchFamily="34" charset="0"/>
                        </a:rPr>
                        <a:t>How humans grow and change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Lucida Sans" panose="020B0602030504020204" pitchFamily="34" charset="0"/>
                        </a:rPr>
                        <a:t>Eating healthily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Lucida Sans" panose="020B0602030504020204" pitchFamily="34" charset="0"/>
                        </a:rPr>
                        <a:t>The importance of exercise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Lucida Sans" panose="020B0602030504020204" pitchFamily="34" charset="0"/>
                        </a:rPr>
                        <a:t>Hygiene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Lucida Sans" panose="020B0602030504020204" pitchFamily="34" charset="0"/>
                        </a:rPr>
                        <a:t>Our Five Senses.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dirty="0">
                        <a:latin typeface="Lucida Sans" panose="020B0602030504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="0" dirty="0"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439450"/>
                  </a:ext>
                </a:extLst>
              </a:tr>
              <a:tr h="4170062">
                <a:tc vMerge="1">
                  <a:txBody>
                    <a:bodyPr/>
                    <a:lstStyle/>
                    <a:p>
                      <a:endParaRPr lang="en-GB" dirty="0"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cida Sans" panose="020B0602030504020204" pitchFamily="34" charset="0"/>
                        </a:rPr>
                        <a:t>Art:</a:t>
                      </a:r>
                    </a:p>
                    <a:p>
                      <a:r>
                        <a:rPr lang="en-GB" sz="1200" dirty="0">
                          <a:latin typeface="Lucida Sans" panose="020B0602030504020204" pitchFamily="34" charset="0"/>
                        </a:rPr>
                        <a:t>We will be experimenting with wax resist, watercolour and salt to create patterned underwater pictures. </a:t>
                      </a:r>
                    </a:p>
                    <a:p>
                      <a:r>
                        <a:rPr lang="en-GB" sz="1200" dirty="0">
                          <a:latin typeface="Lucida Sans" panose="020B0602030504020204" pitchFamily="34" charset="0"/>
                        </a:rPr>
                        <a:t>We will continue learning about Van Gogh as an artist , looking closely at 'Fishing Boats on the Beach at Saintes- </a:t>
                      </a:r>
                      <a:r>
                        <a:rPr lang="en-GB" sz="1200" dirty="0" err="1">
                          <a:latin typeface="Lucida Sans" panose="020B0602030504020204" pitchFamily="34" charset="0"/>
                        </a:rPr>
                        <a:t>Maries</a:t>
                      </a:r>
                      <a:r>
                        <a:rPr lang="en-GB" sz="1200" dirty="0">
                          <a:latin typeface="Lucida Sans" panose="020B0602030504020204" pitchFamily="34" charset="0"/>
                        </a:rPr>
                        <a:t>-de-la-Mer’. </a:t>
                      </a:r>
                    </a:p>
                    <a:p>
                      <a:r>
                        <a:rPr lang="en-GB" sz="1200" dirty="0">
                          <a:latin typeface="Lucida Sans" panose="020B0602030504020204" pitchFamily="34" charset="0"/>
                        </a:rPr>
                        <a:t>We will create our own mixed media versions, noticing perspective and horizons. </a:t>
                      </a:r>
                    </a:p>
                    <a:p>
                      <a:endParaRPr lang="en-US" sz="1200" dirty="0">
                        <a:latin typeface="Lucida Sans" panose="020B0602030504020204" pitchFamily="34" charset="0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790169"/>
                  </a:ext>
                </a:extLst>
              </a:tr>
            </a:tbl>
          </a:graphicData>
        </a:graphic>
      </p:graphicFrame>
      <p:pic>
        <p:nvPicPr>
          <p:cNvPr id="15" name="Picture 14" descr="Image preview">
            <a:extLst>
              <a:ext uri="{FF2B5EF4-FFF2-40B4-BE49-F238E27FC236}">
                <a16:creationId xmlns:a16="http://schemas.microsoft.com/office/drawing/2014/main" id="{1365F15A-E172-4FD9-BBFB-FCB64FAEE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966" y="3472789"/>
            <a:ext cx="629202" cy="38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272D6E-5B53-4B70-818C-17BAFF2A70E7}"/>
              </a:ext>
            </a:extLst>
          </p:cNvPr>
          <p:cNvSpPr txBox="1"/>
          <p:nvPr/>
        </p:nvSpPr>
        <p:spPr>
          <a:xfrm>
            <a:off x="200665" y="2260054"/>
            <a:ext cx="3000662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i="1" dirty="0">
              <a:latin typeface="Tw Cen MT" panose="020B0602020104020603" pitchFamily="34" charset="0"/>
              <a:cs typeface="Aharoni" panose="020B0604020202020204" pitchFamily="2" charset="-79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i="1" dirty="0">
                <a:latin typeface="Tw Cen MT" panose="020B0602020104020603" pitchFamily="34" charset="0"/>
                <a:cs typeface="Aharoni" panose="020B0604020202020204" pitchFamily="2" charset="-79"/>
              </a:rPr>
              <a:t>Count to </a:t>
            </a:r>
            <a:r>
              <a:rPr lang="en-GB" sz="1100" b="1" i="1" dirty="0" err="1">
                <a:latin typeface="Tw Cen MT" panose="020B0602020104020603" pitchFamily="34" charset="0"/>
                <a:cs typeface="Aharoni" panose="020B0604020202020204" pitchFamily="2" charset="-79"/>
              </a:rPr>
              <a:t>to</a:t>
            </a:r>
            <a:r>
              <a:rPr lang="en-GB" sz="1100" b="1" i="1" dirty="0">
                <a:latin typeface="Tw Cen MT" panose="020B0602020104020603" pitchFamily="34" charset="0"/>
                <a:cs typeface="Aharoni" panose="020B0604020202020204" pitchFamily="2" charset="-79"/>
              </a:rPr>
              <a:t> 100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i="1" dirty="0">
                <a:latin typeface="Tw Cen MT" panose="020B0602020104020603" pitchFamily="34" charset="0"/>
                <a:cs typeface="Aharoni" panose="020B0604020202020204" pitchFamily="2" charset="-79"/>
              </a:rPr>
              <a:t>Identify halves and quarters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i="1" dirty="0">
                <a:latin typeface="Tw Cen MT" panose="020B0602020104020603" pitchFamily="34" charset="0"/>
                <a:cs typeface="Aharoni" panose="020B0604020202020204" pitchFamily="2" charset="-79"/>
              </a:rPr>
              <a:t>Tell the time to the hour and half hour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="1" i="1" dirty="0">
              <a:solidFill>
                <a:schemeClr val="bg1"/>
              </a:solidFill>
              <a:latin typeface="Tw Cen MT" panose="020B0602020104020603" pitchFamily="34" charset="0"/>
              <a:cs typeface="Aharoni" panose="020B0604020202020204" pitchFamily="2" charset="-79"/>
            </a:endParaRPr>
          </a:p>
        </p:txBody>
      </p:sp>
      <p:pic>
        <p:nvPicPr>
          <p:cNvPr id="7" name="Picture 6" descr="Image preview">
            <a:extLst>
              <a:ext uri="{FF2B5EF4-FFF2-40B4-BE49-F238E27FC236}">
                <a16:creationId xmlns:a16="http://schemas.microsoft.com/office/drawing/2014/main" id="{CAC26908-4DB7-4721-B34F-BAF97DC47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5" y="1875155"/>
            <a:ext cx="629202" cy="38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165442-F2C0-46D0-BD6E-4A118CB8A9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888" y="0"/>
            <a:ext cx="527119" cy="60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BC58D6-6D44-4C24-9247-BF6E08FC6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11403"/>
              </p:ext>
            </p:extLst>
          </p:nvPr>
        </p:nvGraphicFramePr>
        <p:xfrm>
          <a:off x="262407" y="914287"/>
          <a:ext cx="11487705" cy="655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29235">
                  <a:extLst>
                    <a:ext uri="{9D8B030D-6E8A-4147-A177-3AD203B41FA5}">
                      <a16:colId xmlns:a16="http://schemas.microsoft.com/office/drawing/2014/main" val="684545579"/>
                    </a:ext>
                  </a:extLst>
                </a:gridCol>
                <a:gridCol w="3829235">
                  <a:extLst>
                    <a:ext uri="{9D8B030D-6E8A-4147-A177-3AD203B41FA5}">
                      <a16:colId xmlns:a16="http://schemas.microsoft.com/office/drawing/2014/main" val="2509420571"/>
                    </a:ext>
                  </a:extLst>
                </a:gridCol>
                <a:gridCol w="3829235">
                  <a:extLst>
                    <a:ext uri="{9D8B030D-6E8A-4147-A177-3AD203B41FA5}">
                      <a16:colId xmlns:a16="http://schemas.microsoft.com/office/drawing/2014/main" val="471780019"/>
                    </a:ext>
                  </a:extLst>
                </a:gridCol>
              </a:tblGrid>
              <a:tr h="28844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P.E.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 will practice for Sports Day and participate in the races and activities it offers.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 will try circuit exercises to improve fitness.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 will learn to use a bat and ball in various games.</a:t>
                      </a:r>
                    </a:p>
                    <a:p>
                      <a:endParaRPr lang="en-GB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DT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 will be designing, making and evaluating our clay tiles .We will be  rolling, cutting, painting and decorating clay tiles to create a seaside tile souvenir from our beach trip.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PSHE: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 will learn about our feelings and how to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recognise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feelings in others.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 will learn about changes in our lives and how to cope by calming down or talking to others.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 will name external body parts and learn the “Pants” rule.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 will learn about what is ok and not ok in relation to our bodies.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 will review our progress in Year 1 and set new targets.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More details can be found </a:t>
                      </a:r>
                      <a:r>
                        <a:rPr lang="en-GB" sz="1600" dirty="0"/>
                        <a:t>here.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623863"/>
                  </a:ext>
                </a:extLst>
              </a:tr>
              <a:tr h="27913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cida Sans" panose="020B0602030504020204" pitchFamily="34" charset="0"/>
                        </a:rPr>
                        <a:t>Music:</a:t>
                      </a:r>
                    </a:p>
                    <a:p>
                      <a:r>
                        <a:rPr lang="en-GB" sz="1400" dirty="0">
                          <a:latin typeface="Lucida Sans" panose="020B0602030504020204" pitchFamily="34" charset="0"/>
                        </a:rPr>
                        <a:t>Seaside songs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Lucida Sans" panose="020B0602030504020204" pitchFamily="34" charset="0"/>
                        </a:rPr>
                        <a:t>We will be finding the pulse, copying, clapping and making up our own rhythm. Playing instruments, using the notes c and g Improvising using the notes C+D We will learn a medley of seaside songs and accompany them with percussion instruments More detail about the learning objectives we will cover this half term can be found </a:t>
                      </a:r>
                      <a:r>
                        <a:rPr lang="en-US" sz="1400" b="1" dirty="0">
                          <a:latin typeface="Lucida Sans" panose="020B0602030504020204" pitchFamily="34" charset="0"/>
                          <a:hlinkClick r:id="rId3"/>
                        </a:rPr>
                        <a:t>here</a:t>
                      </a:r>
                      <a:r>
                        <a:rPr lang="en-US" sz="1400" b="1" dirty="0">
                          <a:latin typeface="Lucida Sans" panose="020B0602030504020204" pitchFamily="34" charset="0"/>
                        </a:rPr>
                        <a:t>.</a:t>
                      </a:r>
                    </a:p>
                    <a:p>
                      <a:r>
                        <a:rPr lang="en-GB" sz="1200" dirty="0">
                          <a:latin typeface="Lucida Sans" panose="020B0602030504020204" pitchFamily="34" charset="0"/>
                        </a:rPr>
                        <a:t>.</a:t>
                      </a:r>
                    </a:p>
                    <a:p>
                      <a:endParaRPr lang="en-US" sz="1200" dirty="0">
                        <a:latin typeface="Lucida Sans" panose="020B0602030504020204" pitchFamily="34" charset="0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213986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1ADFFAA4-73CB-4D80-92A0-0E4AD2108FCB}"/>
              </a:ext>
            </a:extLst>
          </p:cNvPr>
          <p:cNvSpPr txBox="1"/>
          <p:nvPr/>
        </p:nvSpPr>
        <p:spPr>
          <a:xfrm>
            <a:off x="8456454" y="5707367"/>
            <a:ext cx="2287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ucida Sans" panose="020B0602030504020204" pitchFamily="34" charset="0"/>
                <a:cs typeface="Aharoni" panose="020B0604020202020204" pitchFamily="2" charset="-79"/>
              </a:rPr>
              <a:t>We will perform a seaside song, present a seaside gallery and a fun seaside quiz for the adults.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263725D-FC30-48F1-BD1B-E1BF79EC4D1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737" y="5177641"/>
            <a:ext cx="496010" cy="49601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96D75FAD-F43B-4C2E-AA2C-CE23B92C8CC0}"/>
              </a:ext>
            </a:extLst>
          </p:cNvPr>
          <p:cNvSpPr txBox="1"/>
          <p:nvPr/>
        </p:nvSpPr>
        <p:spPr>
          <a:xfrm>
            <a:off x="8456454" y="5201707"/>
            <a:ext cx="2161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ucida Sans" panose="020B0602030504020204" pitchFamily="34" charset="0"/>
                <a:cs typeface="Aharoni" panose="020B0604020202020204" pitchFamily="2" charset="-79"/>
              </a:rPr>
              <a:t>We will visit a local beach and carry out a beach clean and some rock pool investigations.</a:t>
            </a:r>
            <a:endParaRPr lang="en-GB" sz="800" dirty="0">
              <a:latin typeface="Lucida Sans" panose="020B0602030504020204" pitchFamily="34" charset="0"/>
              <a:cs typeface="Aharoni" panose="020B0604020202020204" pitchFamily="2" charset="-79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4715EB6F-ED7B-4704-B65A-FB95AC9A7E3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7262" y="4528432"/>
            <a:ext cx="514442" cy="496010"/>
          </a:xfrm>
          <a:prstGeom prst="rect">
            <a:avLst/>
          </a:prstGeom>
        </p:spPr>
      </p:pic>
      <p:pic>
        <p:nvPicPr>
          <p:cNvPr id="44" name="Picture 4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4DADF13-5594-449C-AE40-F359678A75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069" y="6390642"/>
            <a:ext cx="1256770" cy="69883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0E878998-3D71-4E26-AC2D-F3BA5DFEC52F}"/>
              </a:ext>
            </a:extLst>
          </p:cNvPr>
          <p:cNvSpPr txBox="1">
            <a:spLocks/>
          </p:cNvSpPr>
          <p:nvPr/>
        </p:nvSpPr>
        <p:spPr>
          <a:xfrm>
            <a:off x="8812037" y="6407137"/>
            <a:ext cx="19322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ucida Sans" panose="020B0602030504020204" pitchFamily="34" charset="0"/>
                <a:cs typeface="Aharoni" panose="02010803020104030203" pitchFamily="2" charset="-79"/>
              </a:rPr>
              <a:t>We will learn about how holidays in Cornwall have become more popular.</a:t>
            </a:r>
          </a:p>
        </p:txBody>
      </p:sp>
      <p:pic>
        <p:nvPicPr>
          <p:cNvPr id="29" name="Picture 2" descr="Clapper Board Icons - Download Free Vector Icons | Noun Project">
            <a:extLst>
              <a:ext uri="{FF2B5EF4-FFF2-40B4-BE49-F238E27FC236}">
                <a16:creationId xmlns:a16="http://schemas.microsoft.com/office/drawing/2014/main" id="{367066DC-9A38-41C6-B87D-9EBCB966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277" y="5741433"/>
            <a:ext cx="508600" cy="50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2AEE600-2D3C-4448-853B-BEA6B99AF33E}"/>
              </a:ext>
            </a:extLst>
          </p:cNvPr>
          <p:cNvSpPr txBox="1">
            <a:spLocks/>
          </p:cNvSpPr>
          <p:nvPr/>
        </p:nvSpPr>
        <p:spPr>
          <a:xfrm>
            <a:off x="1828802" y="196935"/>
            <a:ext cx="11487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Old computer St" panose="02000500000000000000" pitchFamily="2" charset="0"/>
                <a:cs typeface="Aharoni" panose="02010803020104030203" pitchFamily="2" charset="-79"/>
              </a:rPr>
              <a:t>Beside the Seaside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182AF7-149E-40B1-B3F7-931CAD8479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7650" y="4419048"/>
            <a:ext cx="3316516" cy="782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CAF2FE-D14C-41D0-ABC3-336566EB7D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2407" y="126898"/>
            <a:ext cx="570622" cy="65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87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DA2ABAD655F4B97E061E4B79C6A38" ma:contentTypeVersion="14" ma:contentTypeDescription="Create a new document." ma:contentTypeScope="" ma:versionID="5bfc1b2058b3a5c7b886896d6ea28d73">
  <xsd:schema xmlns:xsd="http://www.w3.org/2001/XMLSchema" xmlns:xs="http://www.w3.org/2001/XMLSchema" xmlns:p="http://schemas.microsoft.com/office/2006/metadata/properties" xmlns:ns3="7839a02e-f839-4acc-819a-67dea658d87b" xmlns:ns4="ac161985-4f78-4165-acec-441d5af03a98" targetNamespace="http://schemas.microsoft.com/office/2006/metadata/properties" ma:root="true" ma:fieldsID="a05799d754f1ada88f348b11b70cc36b" ns3:_="" ns4:_="">
    <xsd:import namespace="7839a02e-f839-4acc-819a-67dea658d87b"/>
    <xsd:import namespace="ac161985-4f78-4165-acec-441d5af03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9a02e-f839-4acc-819a-67dea658d8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61985-4f78-4165-acec-441d5af03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C60C8D-8921-487A-A826-E6C253590D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39a02e-f839-4acc-819a-67dea658d87b"/>
    <ds:schemaRef ds:uri="ac161985-4f78-4165-acec-441d5af03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71E5D9-7545-4BFB-A90D-EEDD6A5D9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6850D1-D68C-440B-93A3-55DCED6084C6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ac161985-4f78-4165-acec-441d5af03a98"/>
    <ds:schemaRef ds:uri="7839a02e-f839-4acc-819a-67dea658d87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2870</TotalTime>
  <Words>741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Century</vt:lpstr>
      <vt:lpstr>Lucida Sans</vt:lpstr>
      <vt:lpstr>Old computer St</vt:lpstr>
      <vt:lpstr>Tw Cen MT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Barritt</dc:creator>
  <cp:lastModifiedBy>Rebecca Olive</cp:lastModifiedBy>
  <cp:revision>95</cp:revision>
  <dcterms:created xsi:type="dcterms:W3CDTF">2020-03-24T13:28:41Z</dcterms:created>
  <dcterms:modified xsi:type="dcterms:W3CDTF">2022-06-05T13:18:32Z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0x010100C15DA2ABAD655F4B97E061E4B79C6A38</vt:lpwstr>
  </property>
</Properties>
</file>