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75" r:id="rId5"/>
    <p:sldId id="279" r:id="rId6"/>
    <p:sldId id="293" r:id="rId7"/>
    <p:sldId id="294" r:id="rId8"/>
    <p:sldId id="282" r:id="rId9"/>
    <p:sldId id="291" r:id="rId10"/>
    <p:sldId id="292" r:id="rId11"/>
    <p:sldId id="284" r:id="rId12"/>
    <p:sldId id="295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STIX Two Text" panose="020B0604020202020204" charset="0"/>
      <p:regular r:id="rId20"/>
      <p:bold r:id="rId21"/>
      <p:italic r:id="rId22"/>
      <p:boldItalic r:id="rId23"/>
    </p:embeddedFont>
    <p:embeddedFont>
      <p:font typeface="Twinkl" panose="020B060402020202020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BD31"/>
    <a:srgbClr val="2BB7BC"/>
    <a:srgbClr val="88CCC1"/>
    <a:srgbClr val="F0864A"/>
    <a:srgbClr val="019285"/>
    <a:srgbClr val="0079C3"/>
    <a:srgbClr val="FFE76D"/>
    <a:srgbClr val="072F54"/>
    <a:srgbClr val="003464"/>
    <a:srgbClr val="004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8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188" y="48"/>
      </p:cViewPr>
      <p:guideLst>
        <p:guide orient="horz" pos="2160"/>
        <p:guide pos="2880"/>
        <p:guide pos="340"/>
        <p:guide orient="horz" pos="3952"/>
        <p:guide pos="5420"/>
        <p:guide orient="horz" pos="346"/>
        <p:guide pos="476"/>
        <p:guide orient="horz" pos="504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70333" y="5834189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hyperlink" Target="https://www.twinkl.co.uk/resources/white-rose-maths-resources/year-6-white-rose-maths-resources-key-stage-1-year-1-year-2/spring-block-3-algebra-year-6-white-rose-maths-supporting-resources-key-stage-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2"/>
          </p:cNvPr>
          <p:cNvSpPr/>
          <p:nvPr/>
        </p:nvSpPr>
        <p:spPr>
          <a:xfrm>
            <a:off x="453006" y="5704514"/>
            <a:ext cx="897622" cy="713064"/>
          </a:xfrm>
          <a:prstGeom prst="ellipse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Dodecahedron Blue">
                <a:extLst>
                  <a:ext uri="{FF2B5EF4-FFF2-40B4-BE49-F238E27FC236}">
                    <a16:creationId xmlns:a16="http://schemas.microsoft.com/office/drawing/2014/main" id="{6EB0CD3F-D979-46BA-B6BA-4761B84FE8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8303125"/>
                  </p:ext>
                </p:extLst>
              </p:nvPr>
            </p:nvGraphicFramePr>
            <p:xfrm>
              <a:off x="8212533" y="5888514"/>
              <a:ext cx="931467" cy="96948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31467" cy="969486"/>
                    </a:xfrm>
                    <a:prstGeom prst="rect">
                      <a:avLst/>
                    </a:prstGeom>
                  </am3d:spPr>
                  <am3d:camera>
                    <am3d:pos x="0" y="0" z="813568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989" d="1000000"/>
                    <am3d:preTrans dx="0" dy="-17962438" dz="-35084"/>
                    <am3d:scale>
                      <am3d:sx n="1000000" d="1000000"/>
                      <am3d:sy n="1000000" d="1000000"/>
                      <am3d:sz n="1000000" d="1000000"/>
                    </am3d:scale>
                    <am3d:rot ax="-2056421" ay="-2695477" az="-925810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5777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Dodecahedron Blue">
                <a:extLst>
                  <a:ext uri="{FF2B5EF4-FFF2-40B4-BE49-F238E27FC236}">
                    <a16:creationId xmlns:a16="http://schemas.microsoft.com/office/drawing/2014/main" id="{6EB0CD3F-D979-46BA-B6BA-4761B84FE8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2533" y="5888514"/>
                <a:ext cx="931467" cy="969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odecahedron Blue">
                <a:extLst>
                  <a:ext uri="{FF2B5EF4-FFF2-40B4-BE49-F238E27FC236}">
                    <a16:creationId xmlns:a16="http://schemas.microsoft.com/office/drawing/2014/main" id="{AA4B01A7-7D8C-4D26-BA68-0CF26565E6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4363873"/>
                  </p:ext>
                </p:extLst>
              </p:nvPr>
            </p:nvGraphicFramePr>
            <p:xfrm>
              <a:off x="295431" y="5206413"/>
              <a:ext cx="1307125" cy="135838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07125" cy="1358385"/>
                    </a:xfrm>
                    <a:prstGeom prst="rect">
                      <a:avLst/>
                    </a:prstGeom>
                  </am3d:spPr>
                  <am3d:camera>
                    <am3d:pos x="0" y="0" z="813568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989" d="1000000"/>
                    <am3d:preTrans dx="0" dy="-17962438" dz="-35084"/>
                    <am3d:scale>
                      <am3d:sx n="1000000" d="1000000"/>
                      <am3d:sy n="1000000" d="1000000"/>
                      <am3d:sz n="1000000" d="1000000"/>
                    </am3d:scale>
                    <am3d:rot ax="4283255" ay="-766337" az="880295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272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odecahedron Blue">
                <a:extLst>
                  <a:ext uri="{FF2B5EF4-FFF2-40B4-BE49-F238E27FC236}">
                    <a16:creationId xmlns:a16="http://schemas.microsoft.com/office/drawing/2014/main" id="{AA4B01A7-7D8C-4D26-BA68-0CF26565E6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5431" y="5206413"/>
                <a:ext cx="1307125" cy="13583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622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2904466" y="670981"/>
            <a:ext cx="976684" cy="337100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7429" y="670981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Forming Expressions 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90446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3"/>
          <a:stretch/>
        </p:blipFill>
        <p:spPr>
          <a:xfrm>
            <a:off x="539750" y="1232955"/>
            <a:ext cx="8064500" cy="5040845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 rot="5400000">
            <a:off x="4106296" y="-2333590"/>
            <a:ext cx="931407" cy="8064500"/>
          </a:xfrm>
          <a:prstGeom prst="homePlate">
            <a:avLst>
              <a:gd name="adj" fmla="val 24419"/>
            </a:avLst>
          </a:prstGeom>
          <a:solidFill>
            <a:srgbClr val="2BB7BC"/>
          </a:solidFill>
          <a:ln>
            <a:noFill/>
          </a:ln>
          <a:effectLst>
            <a:outerShdw blurRad="25400" dist="381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983608" y="1276873"/>
            <a:ext cx="717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Rhys uses cubes to write expressions for function machines.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Draw the missing cubes and write the input and expression.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87358" y="2850488"/>
            <a:ext cx="1834017" cy="1593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16" y="3328283"/>
            <a:ext cx="744020" cy="71014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622838" y="2850488"/>
            <a:ext cx="1834017" cy="1593909"/>
            <a:chOff x="2968667" y="2939991"/>
            <a:chExt cx="1834017" cy="1593909"/>
          </a:xfrm>
        </p:grpSpPr>
        <p:sp>
          <p:nvSpPr>
            <p:cNvPr id="24" name="Rounded Rectangle 23"/>
            <p:cNvSpPr/>
            <p:nvPr/>
          </p:nvSpPr>
          <p:spPr>
            <a:xfrm>
              <a:off x="2968667" y="2939991"/>
              <a:ext cx="1834017" cy="159390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88CC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1527" y="3508936"/>
              <a:ext cx="744020" cy="710146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3766024" y="3094119"/>
              <a:ext cx="476217" cy="1348527"/>
              <a:chOff x="3766024" y="3094119"/>
              <a:chExt cx="476217" cy="1348527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3766024" y="3544818"/>
                <a:ext cx="476217" cy="447128"/>
                <a:chOff x="2374700" y="3462339"/>
                <a:chExt cx="476217" cy="447128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74700" y="3462339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>
                  <a:off x="2558406" y="3540135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766024" y="3995518"/>
                <a:ext cx="476217" cy="447128"/>
                <a:chOff x="2374700" y="3462339"/>
                <a:chExt cx="476217" cy="447128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74700" y="3462339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2558406" y="3540135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3766024" y="3094119"/>
                <a:ext cx="476217" cy="447128"/>
                <a:chOff x="2374700" y="3462339"/>
                <a:chExt cx="476217" cy="447128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74700" y="3462339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34" name="TextBox 33"/>
                <p:cNvSpPr txBox="1"/>
                <p:nvPr/>
              </p:nvSpPr>
              <p:spPr>
                <a:xfrm>
                  <a:off x="2558406" y="3540135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  <p:grpSp>
          <p:nvGrpSpPr>
            <p:cNvPr id="36" name="Group 35"/>
            <p:cNvGrpSpPr/>
            <p:nvPr/>
          </p:nvGrpSpPr>
          <p:grpSpPr>
            <a:xfrm>
              <a:off x="4261725" y="3094596"/>
              <a:ext cx="476217" cy="1348527"/>
              <a:chOff x="3766024" y="3094119"/>
              <a:chExt cx="476217" cy="1348527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3766024" y="3544818"/>
                <a:ext cx="476217" cy="447128"/>
                <a:chOff x="2374700" y="3462339"/>
                <a:chExt cx="476217" cy="447128"/>
              </a:xfrm>
            </p:grpSpPr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74700" y="3462339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45" name="TextBox 44"/>
                <p:cNvSpPr txBox="1"/>
                <p:nvPr/>
              </p:nvSpPr>
              <p:spPr>
                <a:xfrm>
                  <a:off x="2558406" y="3540135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766024" y="3995518"/>
                <a:ext cx="476217" cy="447128"/>
                <a:chOff x="2374700" y="3462339"/>
                <a:chExt cx="476217" cy="447128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74700" y="3462339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43" name="TextBox 42"/>
                <p:cNvSpPr txBox="1"/>
                <p:nvPr/>
              </p:nvSpPr>
              <p:spPr>
                <a:xfrm>
                  <a:off x="2558406" y="3540135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3766024" y="3094119"/>
                <a:ext cx="476217" cy="447128"/>
                <a:chOff x="2374700" y="3462339"/>
                <a:chExt cx="476217" cy="447128"/>
              </a:xfrm>
            </p:grpSpPr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74700" y="3462339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2558406" y="3540135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</p:grpSp>
      <p:grpSp>
        <p:nvGrpSpPr>
          <p:cNvPr id="50" name="Group 49"/>
          <p:cNvGrpSpPr/>
          <p:nvPr/>
        </p:nvGrpSpPr>
        <p:grpSpPr>
          <a:xfrm>
            <a:off x="682597" y="2477980"/>
            <a:ext cx="1077178" cy="377270"/>
            <a:chOff x="694472" y="2454230"/>
            <a:chExt cx="1077178" cy="377270"/>
          </a:xfrm>
        </p:grpSpPr>
        <p:sp>
          <p:nvSpPr>
            <p:cNvPr id="35" name="Rectangle 34"/>
            <p:cNvSpPr/>
            <p:nvPr/>
          </p:nvSpPr>
          <p:spPr>
            <a:xfrm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94472" y="2454230"/>
              <a:ext cx="747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Input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385792" y="2477980"/>
            <a:ext cx="1077178" cy="377270"/>
            <a:chOff x="694472" y="2454230"/>
            <a:chExt cx="1077178" cy="377270"/>
          </a:xfrm>
        </p:grpSpPr>
        <p:sp>
          <p:nvSpPr>
            <p:cNvPr id="58" name="Rectangle 34"/>
            <p:cNvSpPr/>
            <p:nvPr/>
          </p:nvSpPr>
          <p:spPr>
            <a:xfrm rot="10800000" flipV="1"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46872" y="2454230"/>
              <a:ext cx="9028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Output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042459" y="2310914"/>
            <a:ext cx="965200" cy="1300297"/>
            <a:chOff x="2054334" y="2287164"/>
            <a:chExt cx="965200" cy="1300297"/>
          </a:xfrm>
        </p:grpSpPr>
        <p:sp>
          <p:nvSpPr>
            <p:cNvPr id="51" name="Arc 50"/>
            <p:cNvSpPr/>
            <p:nvPr/>
          </p:nvSpPr>
          <p:spPr>
            <a:xfrm rot="2903423" flipH="1">
              <a:off x="2054334" y="2622261"/>
              <a:ext cx="965200" cy="965200"/>
            </a:xfrm>
            <a:prstGeom prst="arc">
              <a:avLst/>
            </a:prstGeom>
            <a:noFill/>
            <a:ln w="38100" cap="rnd">
              <a:solidFill>
                <a:srgbClr val="88CCC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185487" y="2287164"/>
              <a:ext cx="702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CCC1"/>
                  </a:solidFill>
                </a:rPr>
                <a:t>+ 6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687358" y="4444397"/>
            <a:ext cx="1834017" cy="10572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ounded Rectangle 63"/>
          <p:cNvSpPr/>
          <p:nvPr/>
        </p:nvSpPr>
        <p:spPr>
          <a:xfrm>
            <a:off x="2623656" y="4444397"/>
            <a:ext cx="1834470" cy="10572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Arc 65"/>
          <p:cNvSpPr/>
          <p:nvPr/>
        </p:nvSpPr>
        <p:spPr>
          <a:xfrm rot="18696577" flipH="1" flipV="1">
            <a:off x="2125676" y="4791858"/>
            <a:ext cx="965200" cy="965200"/>
          </a:xfrm>
          <a:prstGeom prst="arc">
            <a:avLst/>
          </a:prstGeom>
          <a:noFill/>
          <a:ln w="38100" cap="rnd">
            <a:solidFill>
              <a:srgbClr val="88CCC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/>
          <p:cNvSpPr txBox="1"/>
          <p:nvPr/>
        </p:nvSpPr>
        <p:spPr>
          <a:xfrm>
            <a:off x="2256829" y="5759781"/>
            <a:ext cx="70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8CCC1"/>
                </a:solidFill>
              </a:rPr>
              <a:t>+ 6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92124" y="4763992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STIX Two Text" panose="02020603050405020304" pitchFamily="18" charset="0"/>
              </a:rPr>
              <a:t>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619984" y="4763992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STIX Two Text" panose="02020603050405020304" pitchFamily="18" charset="0"/>
              </a:rPr>
              <a:t>y</a:t>
            </a:r>
            <a:r>
              <a:rPr lang="en-GB" sz="2400" dirty="0"/>
              <a:t> + 6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676801" y="2855250"/>
            <a:ext cx="1834017" cy="1593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Rounded Rectangle 68"/>
          <p:cNvSpPr/>
          <p:nvPr/>
        </p:nvSpPr>
        <p:spPr>
          <a:xfrm>
            <a:off x="6612281" y="2855250"/>
            <a:ext cx="1834017" cy="1593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141" y="3424195"/>
            <a:ext cx="744020" cy="710146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7409638" y="3679533"/>
            <a:ext cx="476217" cy="447128"/>
            <a:chOff x="2374700" y="3462339"/>
            <a:chExt cx="476217" cy="447128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4700" y="3462339"/>
              <a:ext cx="460973" cy="439985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2558406" y="3540135"/>
              <a:ext cx="292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409638" y="3228834"/>
            <a:ext cx="476217" cy="447128"/>
            <a:chOff x="2374700" y="3462339"/>
            <a:chExt cx="476217" cy="447128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4700" y="3462339"/>
              <a:ext cx="460973" cy="439985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2558406" y="3540135"/>
              <a:ext cx="292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905339" y="3680010"/>
            <a:ext cx="476217" cy="447128"/>
            <a:chOff x="2374700" y="3462339"/>
            <a:chExt cx="476217" cy="447128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4700" y="3462339"/>
              <a:ext cx="460973" cy="439985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2558406" y="3540135"/>
              <a:ext cx="292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905339" y="3229311"/>
            <a:ext cx="476217" cy="447128"/>
            <a:chOff x="2374700" y="3462339"/>
            <a:chExt cx="476217" cy="447128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4700" y="3462339"/>
              <a:ext cx="460973" cy="439985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2558406" y="3540135"/>
              <a:ext cx="292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672040" y="2482742"/>
            <a:ext cx="1077178" cy="377270"/>
            <a:chOff x="694472" y="2454230"/>
            <a:chExt cx="1077178" cy="377270"/>
          </a:xfrm>
        </p:grpSpPr>
        <p:sp>
          <p:nvSpPr>
            <p:cNvPr id="93" name="Rectangle 34"/>
            <p:cNvSpPr/>
            <p:nvPr/>
          </p:nvSpPr>
          <p:spPr>
            <a:xfrm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94472" y="2454230"/>
              <a:ext cx="747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Input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7375235" y="2482742"/>
            <a:ext cx="1077178" cy="377270"/>
            <a:chOff x="694472" y="2454230"/>
            <a:chExt cx="1077178" cy="377270"/>
          </a:xfrm>
        </p:grpSpPr>
        <p:sp>
          <p:nvSpPr>
            <p:cNvPr id="98" name="Rectangle 34"/>
            <p:cNvSpPr/>
            <p:nvPr/>
          </p:nvSpPr>
          <p:spPr>
            <a:xfrm rot="10800000" flipV="1"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846872" y="2454230"/>
              <a:ext cx="9028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Output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031902" y="2315676"/>
            <a:ext cx="965200" cy="1300297"/>
            <a:chOff x="2054334" y="2287164"/>
            <a:chExt cx="965200" cy="1300297"/>
          </a:xfrm>
        </p:grpSpPr>
        <p:sp>
          <p:nvSpPr>
            <p:cNvPr id="101" name="Arc 100"/>
            <p:cNvSpPr/>
            <p:nvPr/>
          </p:nvSpPr>
          <p:spPr>
            <a:xfrm rot="2903423" flipH="1">
              <a:off x="2054334" y="2622261"/>
              <a:ext cx="965200" cy="965200"/>
            </a:xfrm>
            <a:prstGeom prst="arc">
              <a:avLst/>
            </a:prstGeom>
            <a:noFill/>
            <a:ln w="38100" cap="rnd">
              <a:solidFill>
                <a:srgbClr val="88CCC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185487" y="2287164"/>
              <a:ext cx="702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CCC1"/>
                  </a:solidFill>
                </a:rPr>
                <a:t>+ 4</a:t>
              </a: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4676801" y="4439751"/>
            <a:ext cx="1834017" cy="106188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5" name="Rounded Rectangle 104"/>
          <p:cNvSpPr/>
          <p:nvPr/>
        </p:nvSpPr>
        <p:spPr>
          <a:xfrm>
            <a:off x="6610376" y="4439751"/>
            <a:ext cx="1834017" cy="106188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6070002" y="4785037"/>
            <a:ext cx="965200" cy="1329635"/>
            <a:chOff x="2092434" y="1639281"/>
            <a:chExt cx="965200" cy="1329635"/>
          </a:xfrm>
        </p:grpSpPr>
        <p:sp>
          <p:nvSpPr>
            <p:cNvPr id="107" name="Arc 106"/>
            <p:cNvSpPr/>
            <p:nvPr/>
          </p:nvSpPr>
          <p:spPr>
            <a:xfrm rot="18696577" flipH="1" flipV="1">
              <a:off x="2092434" y="1639281"/>
              <a:ext cx="965200" cy="965200"/>
            </a:xfrm>
            <a:prstGeom prst="arc">
              <a:avLst/>
            </a:prstGeom>
            <a:noFill/>
            <a:ln w="38100" cap="rnd">
              <a:solidFill>
                <a:srgbClr val="88CCC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185487" y="2599584"/>
              <a:ext cx="702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CCC1"/>
                  </a:solidFill>
                </a:rPr>
                <a:t>+ 4</a:t>
              </a: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4681567" y="4763992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87BD31"/>
                </a:solidFill>
                <a:latin typeface="STIX Two Text" panose="02020603050405020304" pitchFamily="18" charset="0"/>
              </a:rPr>
              <a:t>y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609427" y="4763992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87BD31"/>
                </a:solidFill>
                <a:latin typeface="STIX Two Text" panose="02020603050405020304" pitchFamily="18" charset="0"/>
              </a:rPr>
              <a:t>y</a:t>
            </a:r>
            <a:r>
              <a:rPr lang="en-GB" sz="2400" dirty="0">
                <a:solidFill>
                  <a:srgbClr val="87BD31"/>
                </a:solidFill>
              </a:rPr>
              <a:t> + 4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639770" y="3521719"/>
            <a:ext cx="309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chemeClr val="bg1"/>
                </a:solidFill>
                <a:latin typeface="STIX Two Text" panose="02020603050405020304" pitchFamily="18" charset="0"/>
              </a:rPr>
              <a:t>y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3046428" y="3606986"/>
            <a:ext cx="309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chemeClr val="bg1"/>
                </a:solidFill>
                <a:latin typeface="STIX Two Text" panose="02020603050405020304" pitchFamily="18" charset="0"/>
              </a:rPr>
              <a:t>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10629" y="3333768"/>
            <a:ext cx="744020" cy="710146"/>
            <a:chOff x="4733218" y="3332059"/>
            <a:chExt cx="744020" cy="710146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3218" y="3332059"/>
              <a:ext cx="744020" cy="710146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132972" y="3509430"/>
              <a:ext cx="30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7042045" y="3597842"/>
            <a:ext cx="309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chemeClr val="bg1"/>
                </a:solidFill>
                <a:latin typeface="STIX Two Text" panose="020206030504050203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089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2904466" y="670981"/>
            <a:ext cx="976684" cy="337100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7429" y="670981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Forming Expressions 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90446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3"/>
          <a:stretch/>
        </p:blipFill>
        <p:spPr>
          <a:xfrm>
            <a:off x="539750" y="1232955"/>
            <a:ext cx="8064500" cy="5040845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 rot="5400000">
            <a:off x="4106296" y="-2333590"/>
            <a:ext cx="931407" cy="8064500"/>
          </a:xfrm>
          <a:prstGeom prst="homePlate">
            <a:avLst>
              <a:gd name="adj" fmla="val 24419"/>
            </a:avLst>
          </a:prstGeom>
          <a:solidFill>
            <a:srgbClr val="2BB7BC"/>
          </a:solidFill>
          <a:ln>
            <a:noFill/>
          </a:ln>
          <a:effectLst>
            <a:outerShdw blurRad="25400" dist="381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983608" y="1276873"/>
            <a:ext cx="717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Rhys uses cubes to write expressions for function machines.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Draw the missing cubes and write the inputs and expressions.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87358" y="2850488"/>
            <a:ext cx="1834017" cy="1593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ounded Rectangle 23"/>
          <p:cNvSpPr/>
          <p:nvPr/>
        </p:nvSpPr>
        <p:spPr>
          <a:xfrm>
            <a:off x="2622838" y="2850488"/>
            <a:ext cx="1834017" cy="1593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0" name="Group 49"/>
          <p:cNvGrpSpPr/>
          <p:nvPr/>
        </p:nvGrpSpPr>
        <p:grpSpPr>
          <a:xfrm>
            <a:off x="682597" y="2477980"/>
            <a:ext cx="1077178" cy="377270"/>
            <a:chOff x="694472" y="2454230"/>
            <a:chExt cx="1077178" cy="377270"/>
          </a:xfrm>
        </p:grpSpPr>
        <p:sp>
          <p:nvSpPr>
            <p:cNvPr id="35" name="Rectangle 34"/>
            <p:cNvSpPr/>
            <p:nvPr/>
          </p:nvSpPr>
          <p:spPr>
            <a:xfrm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94472" y="2454230"/>
              <a:ext cx="747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Input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385792" y="2477980"/>
            <a:ext cx="1077178" cy="377270"/>
            <a:chOff x="694472" y="2454230"/>
            <a:chExt cx="1077178" cy="377270"/>
          </a:xfrm>
        </p:grpSpPr>
        <p:sp>
          <p:nvSpPr>
            <p:cNvPr id="58" name="Rectangle 34"/>
            <p:cNvSpPr/>
            <p:nvPr/>
          </p:nvSpPr>
          <p:spPr>
            <a:xfrm rot="10800000" flipV="1"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46872" y="2454230"/>
              <a:ext cx="9028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Output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042459" y="2310914"/>
            <a:ext cx="965200" cy="1300297"/>
            <a:chOff x="2054334" y="2287164"/>
            <a:chExt cx="965200" cy="1300297"/>
          </a:xfrm>
        </p:grpSpPr>
        <p:sp>
          <p:nvSpPr>
            <p:cNvPr id="51" name="Arc 50"/>
            <p:cNvSpPr/>
            <p:nvPr/>
          </p:nvSpPr>
          <p:spPr>
            <a:xfrm rot="2903423" flipH="1">
              <a:off x="2054334" y="2622261"/>
              <a:ext cx="965200" cy="965200"/>
            </a:xfrm>
            <a:prstGeom prst="arc">
              <a:avLst/>
            </a:prstGeom>
            <a:noFill/>
            <a:ln w="38100" cap="rnd">
              <a:solidFill>
                <a:srgbClr val="88CCC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185487" y="2287164"/>
              <a:ext cx="702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CCC1"/>
                  </a:solidFill>
                </a:rPr>
                <a:t>× 2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687358" y="4444397"/>
            <a:ext cx="1834017" cy="102057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ounded Rectangle 63"/>
          <p:cNvSpPr/>
          <p:nvPr/>
        </p:nvSpPr>
        <p:spPr>
          <a:xfrm>
            <a:off x="2620933" y="4444397"/>
            <a:ext cx="1834017" cy="102057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5" name="Group 64"/>
          <p:cNvGrpSpPr/>
          <p:nvPr/>
        </p:nvGrpSpPr>
        <p:grpSpPr>
          <a:xfrm>
            <a:off x="2055159" y="4735663"/>
            <a:ext cx="965200" cy="1323285"/>
            <a:chOff x="2067034" y="1593561"/>
            <a:chExt cx="965200" cy="1323285"/>
          </a:xfrm>
        </p:grpSpPr>
        <p:sp>
          <p:nvSpPr>
            <p:cNvPr id="66" name="Arc 65"/>
            <p:cNvSpPr/>
            <p:nvPr/>
          </p:nvSpPr>
          <p:spPr>
            <a:xfrm rot="18696577" flipH="1" flipV="1">
              <a:off x="2067034" y="1593561"/>
              <a:ext cx="965200" cy="965200"/>
            </a:xfrm>
            <a:prstGeom prst="arc">
              <a:avLst/>
            </a:prstGeom>
            <a:noFill/>
            <a:ln w="38100" cap="rnd">
              <a:solidFill>
                <a:srgbClr val="88CCC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185487" y="2547514"/>
              <a:ext cx="702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CCC1"/>
                  </a:solidFill>
                </a:rPr>
                <a:t>× 2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92124" y="4728360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87BD31"/>
                </a:solidFill>
                <a:latin typeface="STIX Two Text" panose="02020603050405020304" pitchFamily="18" charset="0"/>
              </a:rPr>
              <a:t>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619984" y="4728360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87BD31"/>
                </a:solidFill>
              </a:rPr>
              <a:t>2</a:t>
            </a:r>
            <a:r>
              <a:rPr lang="en-GB" sz="2400" i="1" dirty="0">
                <a:solidFill>
                  <a:srgbClr val="87BD31"/>
                </a:solidFill>
                <a:latin typeface="STIX Two Text" panose="02020603050405020304" pitchFamily="18" charset="0"/>
              </a:rPr>
              <a:t>y</a:t>
            </a:r>
            <a:endParaRPr lang="en-GB" sz="2400" dirty="0">
              <a:solidFill>
                <a:srgbClr val="87BD3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76801" y="2855250"/>
            <a:ext cx="1834017" cy="1593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Rounded Rectangle 68"/>
          <p:cNvSpPr/>
          <p:nvPr/>
        </p:nvSpPr>
        <p:spPr>
          <a:xfrm>
            <a:off x="6612281" y="2855250"/>
            <a:ext cx="1834017" cy="1593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2" name="Group 91"/>
          <p:cNvGrpSpPr/>
          <p:nvPr/>
        </p:nvGrpSpPr>
        <p:grpSpPr>
          <a:xfrm>
            <a:off x="4672040" y="2482742"/>
            <a:ext cx="1077178" cy="377270"/>
            <a:chOff x="694472" y="2454230"/>
            <a:chExt cx="1077178" cy="377270"/>
          </a:xfrm>
        </p:grpSpPr>
        <p:sp>
          <p:nvSpPr>
            <p:cNvPr id="93" name="Rectangle 34"/>
            <p:cNvSpPr/>
            <p:nvPr/>
          </p:nvSpPr>
          <p:spPr>
            <a:xfrm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94472" y="2454230"/>
              <a:ext cx="747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Input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7375235" y="2482742"/>
            <a:ext cx="1077178" cy="377270"/>
            <a:chOff x="694472" y="2454230"/>
            <a:chExt cx="1077178" cy="377270"/>
          </a:xfrm>
        </p:grpSpPr>
        <p:sp>
          <p:nvSpPr>
            <p:cNvPr id="98" name="Rectangle 34"/>
            <p:cNvSpPr/>
            <p:nvPr/>
          </p:nvSpPr>
          <p:spPr>
            <a:xfrm rot="10800000" flipV="1"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846872" y="2454230"/>
              <a:ext cx="9028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Output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031902" y="2315676"/>
            <a:ext cx="965200" cy="1300297"/>
            <a:chOff x="2054334" y="2287164"/>
            <a:chExt cx="965200" cy="1300297"/>
          </a:xfrm>
        </p:grpSpPr>
        <p:sp>
          <p:nvSpPr>
            <p:cNvPr id="101" name="Arc 100"/>
            <p:cNvSpPr/>
            <p:nvPr/>
          </p:nvSpPr>
          <p:spPr>
            <a:xfrm rot="2903423" flipH="1">
              <a:off x="2054334" y="2622261"/>
              <a:ext cx="965200" cy="965200"/>
            </a:xfrm>
            <a:prstGeom prst="arc">
              <a:avLst/>
            </a:prstGeom>
            <a:noFill/>
            <a:ln w="38100" cap="rnd">
              <a:solidFill>
                <a:srgbClr val="88CCC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185487" y="2287164"/>
              <a:ext cx="702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CCC1"/>
                  </a:solidFill>
                </a:rPr>
                <a:t>× 4</a:t>
              </a: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4676801" y="4449159"/>
            <a:ext cx="1834017" cy="102057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5" name="Rounded Rectangle 104"/>
          <p:cNvSpPr/>
          <p:nvPr/>
        </p:nvSpPr>
        <p:spPr>
          <a:xfrm>
            <a:off x="6610376" y="4449159"/>
            <a:ext cx="1834017" cy="102057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6031902" y="4772175"/>
            <a:ext cx="965200" cy="1310585"/>
            <a:chOff x="2054334" y="1625311"/>
            <a:chExt cx="965200" cy="1310585"/>
          </a:xfrm>
        </p:grpSpPr>
        <p:sp>
          <p:nvSpPr>
            <p:cNvPr id="107" name="Arc 106"/>
            <p:cNvSpPr/>
            <p:nvPr/>
          </p:nvSpPr>
          <p:spPr>
            <a:xfrm rot="18696577" flipH="1" flipV="1">
              <a:off x="2054334" y="1625311"/>
              <a:ext cx="965200" cy="965200"/>
            </a:xfrm>
            <a:prstGeom prst="arc">
              <a:avLst/>
            </a:prstGeom>
            <a:noFill/>
            <a:ln w="38100" cap="rnd">
              <a:solidFill>
                <a:srgbClr val="88CCC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185487" y="2566564"/>
              <a:ext cx="702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CCC1"/>
                  </a:solidFill>
                </a:rPr>
                <a:t>× 4</a:t>
              </a: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4681567" y="4733122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87BD31"/>
                </a:solidFill>
                <a:latin typeface="STIX Two Text" panose="02020603050405020304" pitchFamily="18" charset="0"/>
              </a:rPr>
              <a:t>y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609427" y="4733122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87BD31"/>
                </a:solidFill>
              </a:rPr>
              <a:t>4</a:t>
            </a:r>
            <a:r>
              <a:rPr lang="en-GB" sz="2400" i="1" dirty="0">
                <a:solidFill>
                  <a:srgbClr val="87BD31"/>
                </a:solidFill>
                <a:latin typeface="STIX Two Text" panose="02020603050405020304" pitchFamily="18" charset="0"/>
              </a:rPr>
              <a:t>y</a:t>
            </a:r>
            <a:endParaRPr lang="en-GB" sz="2400" dirty="0">
              <a:solidFill>
                <a:srgbClr val="87BD3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25604" y="3306630"/>
            <a:ext cx="744020" cy="710146"/>
            <a:chOff x="743775" y="3272433"/>
            <a:chExt cx="744020" cy="71014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775" y="3272433"/>
              <a:ext cx="744020" cy="710146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156729" y="3465869"/>
              <a:ext cx="30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64320" y="3317638"/>
            <a:ext cx="744020" cy="710146"/>
            <a:chOff x="2645698" y="3419433"/>
            <a:chExt cx="744020" cy="71014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5698" y="3419433"/>
              <a:ext cx="744020" cy="710146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3046428" y="3606986"/>
              <a:ext cx="30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210629" y="3278904"/>
            <a:ext cx="744020" cy="710146"/>
            <a:chOff x="4733218" y="3277195"/>
            <a:chExt cx="744020" cy="710146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3218" y="3277195"/>
              <a:ext cx="744020" cy="710146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132972" y="3454566"/>
              <a:ext cx="30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64053" y="2923831"/>
            <a:ext cx="744020" cy="710146"/>
            <a:chOff x="6635141" y="3424195"/>
            <a:chExt cx="744020" cy="710146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5141" y="3424195"/>
              <a:ext cx="744020" cy="710146"/>
            </a:xfrm>
            <a:prstGeom prst="rect">
              <a:avLst/>
            </a:prstGeom>
          </p:spPr>
        </p:pic>
        <p:sp>
          <p:nvSpPr>
            <p:cNvPr id="114" name="TextBox 113"/>
            <p:cNvSpPr txBox="1"/>
            <p:nvPr/>
          </p:nvSpPr>
          <p:spPr>
            <a:xfrm>
              <a:off x="7042045" y="3597842"/>
              <a:ext cx="30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591042" y="3321819"/>
            <a:ext cx="744020" cy="710146"/>
            <a:chOff x="2645698" y="3419433"/>
            <a:chExt cx="744020" cy="710146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5698" y="3419433"/>
              <a:ext cx="744020" cy="710146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3046428" y="3606986"/>
              <a:ext cx="30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764053" y="3724843"/>
            <a:ext cx="744020" cy="710146"/>
            <a:chOff x="6635141" y="3424195"/>
            <a:chExt cx="744020" cy="710146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5141" y="3424195"/>
              <a:ext cx="744020" cy="710146"/>
            </a:xfrm>
            <a:prstGeom prst="rect">
              <a:avLst/>
            </a:prstGeom>
          </p:spPr>
        </p:pic>
        <p:sp>
          <p:nvSpPr>
            <p:cNvPr id="120" name="TextBox 119"/>
            <p:cNvSpPr txBox="1"/>
            <p:nvPr/>
          </p:nvSpPr>
          <p:spPr>
            <a:xfrm>
              <a:off x="7042045" y="3597842"/>
              <a:ext cx="30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7561372" y="2920083"/>
            <a:ext cx="744020" cy="710146"/>
            <a:chOff x="6635141" y="3424195"/>
            <a:chExt cx="744020" cy="710146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5141" y="3424195"/>
              <a:ext cx="744020" cy="710146"/>
            </a:xfrm>
            <a:prstGeom prst="rect">
              <a:avLst/>
            </a:prstGeom>
          </p:spPr>
        </p:pic>
        <p:sp>
          <p:nvSpPr>
            <p:cNvPr id="123" name="TextBox 122"/>
            <p:cNvSpPr txBox="1"/>
            <p:nvPr/>
          </p:nvSpPr>
          <p:spPr>
            <a:xfrm>
              <a:off x="7042045" y="3597842"/>
              <a:ext cx="30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7561372" y="3721095"/>
            <a:ext cx="744020" cy="710146"/>
            <a:chOff x="6635141" y="3424195"/>
            <a:chExt cx="744020" cy="710146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5141" y="3424195"/>
              <a:ext cx="744020" cy="710146"/>
            </a:xfrm>
            <a:prstGeom prst="rect">
              <a:avLst/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7042045" y="3597842"/>
              <a:ext cx="30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01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0" grpId="0"/>
      <p:bldP spid="109" grpId="0"/>
      <p:bldP spid="1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2904466" y="670981"/>
            <a:ext cx="976684" cy="337100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7429" y="670981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Forming Expressions 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90446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3"/>
          <a:stretch/>
        </p:blipFill>
        <p:spPr>
          <a:xfrm>
            <a:off x="539750" y="1232955"/>
            <a:ext cx="8064500" cy="5040845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 rot="5400000">
            <a:off x="4106296" y="-2333590"/>
            <a:ext cx="931407" cy="8064500"/>
          </a:xfrm>
          <a:prstGeom prst="homePlate">
            <a:avLst>
              <a:gd name="adj" fmla="val 24419"/>
            </a:avLst>
          </a:prstGeom>
          <a:solidFill>
            <a:srgbClr val="2BB7BC"/>
          </a:solidFill>
          <a:ln>
            <a:noFill/>
          </a:ln>
          <a:effectLst>
            <a:outerShdw blurRad="25400" dist="381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983608" y="1276873"/>
            <a:ext cx="717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Rhys uses cubes to write expressions for function machines.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Draw the missing cubes and write the inputs and expressions.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87358" y="2850488"/>
            <a:ext cx="1834017" cy="1593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ounded Rectangle 23"/>
          <p:cNvSpPr/>
          <p:nvPr/>
        </p:nvSpPr>
        <p:spPr>
          <a:xfrm>
            <a:off x="2622838" y="2850488"/>
            <a:ext cx="1834017" cy="1593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0" name="Group 49"/>
          <p:cNvGrpSpPr/>
          <p:nvPr/>
        </p:nvGrpSpPr>
        <p:grpSpPr>
          <a:xfrm>
            <a:off x="682597" y="2477980"/>
            <a:ext cx="1077178" cy="377270"/>
            <a:chOff x="694472" y="2454230"/>
            <a:chExt cx="1077178" cy="377270"/>
          </a:xfrm>
        </p:grpSpPr>
        <p:sp>
          <p:nvSpPr>
            <p:cNvPr id="35" name="Rectangle 34"/>
            <p:cNvSpPr/>
            <p:nvPr/>
          </p:nvSpPr>
          <p:spPr>
            <a:xfrm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94472" y="2454230"/>
              <a:ext cx="747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Input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385792" y="2477980"/>
            <a:ext cx="1077178" cy="377270"/>
            <a:chOff x="694472" y="2454230"/>
            <a:chExt cx="1077178" cy="377270"/>
          </a:xfrm>
        </p:grpSpPr>
        <p:sp>
          <p:nvSpPr>
            <p:cNvPr id="58" name="Rectangle 34"/>
            <p:cNvSpPr/>
            <p:nvPr/>
          </p:nvSpPr>
          <p:spPr>
            <a:xfrm rot="10800000" flipV="1"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46872" y="2454230"/>
              <a:ext cx="9028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Output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990732" y="2310914"/>
            <a:ext cx="1016927" cy="1300297"/>
            <a:chOff x="2002607" y="2287164"/>
            <a:chExt cx="1016927" cy="1300297"/>
          </a:xfrm>
        </p:grpSpPr>
        <p:sp>
          <p:nvSpPr>
            <p:cNvPr id="51" name="Arc 50"/>
            <p:cNvSpPr/>
            <p:nvPr/>
          </p:nvSpPr>
          <p:spPr>
            <a:xfrm rot="2903423" flipH="1">
              <a:off x="2054334" y="2622261"/>
              <a:ext cx="965200" cy="965200"/>
            </a:xfrm>
            <a:prstGeom prst="arc">
              <a:avLst/>
            </a:prstGeom>
            <a:noFill/>
            <a:ln w="38100" cap="rnd">
              <a:solidFill>
                <a:srgbClr val="88CCC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02607" y="2287164"/>
              <a:ext cx="1012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CCC1"/>
                  </a:solidFill>
                </a:rPr>
                <a:t>× 2, + 3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687358" y="4446838"/>
            <a:ext cx="1834017" cy="10081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ounded Rectangle 63"/>
          <p:cNvSpPr/>
          <p:nvPr/>
        </p:nvSpPr>
        <p:spPr>
          <a:xfrm>
            <a:off x="2620933" y="4446838"/>
            <a:ext cx="1834017" cy="10081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5" name="Group 64"/>
          <p:cNvGrpSpPr/>
          <p:nvPr/>
        </p:nvGrpSpPr>
        <p:grpSpPr>
          <a:xfrm>
            <a:off x="2013337" y="4726312"/>
            <a:ext cx="1037513" cy="1329635"/>
            <a:chOff x="2025212" y="1580861"/>
            <a:chExt cx="1037513" cy="1329635"/>
          </a:xfrm>
        </p:grpSpPr>
        <p:sp>
          <p:nvSpPr>
            <p:cNvPr id="66" name="Arc 65"/>
            <p:cNvSpPr/>
            <p:nvPr/>
          </p:nvSpPr>
          <p:spPr>
            <a:xfrm rot="18696577" flipH="1" flipV="1">
              <a:off x="2086084" y="1580861"/>
              <a:ext cx="965200" cy="965200"/>
            </a:xfrm>
            <a:prstGeom prst="arc">
              <a:avLst/>
            </a:prstGeom>
            <a:noFill/>
            <a:ln w="38100" cap="rnd">
              <a:solidFill>
                <a:srgbClr val="88CCC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025212" y="2541164"/>
              <a:ext cx="1037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CCC1"/>
                  </a:solidFill>
                </a:rPr>
                <a:t>× 2, + 3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92124" y="4749359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87BD31"/>
                </a:solidFill>
                <a:latin typeface="STIX Two Text" panose="02020603050405020304" pitchFamily="18" charset="0"/>
              </a:rPr>
              <a:t>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619984" y="4749359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87BD31"/>
                </a:solidFill>
              </a:rPr>
              <a:t>2</a:t>
            </a:r>
            <a:r>
              <a:rPr lang="en-GB" sz="2400" i="1" dirty="0">
                <a:solidFill>
                  <a:srgbClr val="87BD31"/>
                </a:solidFill>
                <a:latin typeface="STIX Two Text" panose="02020603050405020304" pitchFamily="18" charset="0"/>
              </a:rPr>
              <a:t>y </a:t>
            </a:r>
            <a:r>
              <a:rPr lang="en-GB" sz="2400" dirty="0">
                <a:solidFill>
                  <a:srgbClr val="87BD31"/>
                </a:solidFill>
              </a:rPr>
              <a:t>+ 3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676801" y="2855250"/>
            <a:ext cx="1834017" cy="1593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Rounded Rectangle 68"/>
          <p:cNvSpPr/>
          <p:nvPr/>
        </p:nvSpPr>
        <p:spPr>
          <a:xfrm>
            <a:off x="6612281" y="2855250"/>
            <a:ext cx="1834017" cy="1593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2" name="Group 91"/>
          <p:cNvGrpSpPr/>
          <p:nvPr/>
        </p:nvGrpSpPr>
        <p:grpSpPr>
          <a:xfrm>
            <a:off x="4672040" y="2482742"/>
            <a:ext cx="1077178" cy="377270"/>
            <a:chOff x="694472" y="2454230"/>
            <a:chExt cx="1077178" cy="377270"/>
          </a:xfrm>
        </p:grpSpPr>
        <p:sp>
          <p:nvSpPr>
            <p:cNvPr id="93" name="Rectangle 34"/>
            <p:cNvSpPr/>
            <p:nvPr/>
          </p:nvSpPr>
          <p:spPr>
            <a:xfrm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94472" y="2454230"/>
              <a:ext cx="747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Input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7375235" y="2482742"/>
            <a:ext cx="1077178" cy="377270"/>
            <a:chOff x="694472" y="2454230"/>
            <a:chExt cx="1077178" cy="377270"/>
          </a:xfrm>
        </p:grpSpPr>
        <p:sp>
          <p:nvSpPr>
            <p:cNvPr id="98" name="Rectangle 34"/>
            <p:cNvSpPr/>
            <p:nvPr/>
          </p:nvSpPr>
          <p:spPr>
            <a:xfrm rot="10800000" flipV="1">
              <a:off x="694472" y="2486254"/>
              <a:ext cx="1077178" cy="345246"/>
            </a:xfrm>
            <a:custGeom>
              <a:avLst/>
              <a:gdLst>
                <a:gd name="connsiteX0" fmla="*/ 0 w 1353405"/>
                <a:gd name="connsiteY0" fmla="*/ 0 h 287513"/>
                <a:gd name="connsiteX1" fmla="*/ 1353405 w 1353405"/>
                <a:gd name="connsiteY1" fmla="*/ 0 h 287513"/>
                <a:gd name="connsiteX2" fmla="*/ 1353405 w 1353405"/>
                <a:gd name="connsiteY2" fmla="*/ 287513 h 287513"/>
                <a:gd name="connsiteX3" fmla="*/ 0 w 1353405"/>
                <a:gd name="connsiteY3" fmla="*/ 287513 h 287513"/>
                <a:gd name="connsiteX4" fmla="*/ 0 w 1353405"/>
                <a:gd name="connsiteY4" fmla="*/ 0 h 287513"/>
                <a:gd name="connsiteX0" fmla="*/ 0 w 1493899"/>
                <a:gd name="connsiteY0" fmla="*/ 0 h 289894"/>
                <a:gd name="connsiteX1" fmla="*/ 1353405 w 1493899"/>
                <a:gd name="connsiteY1" fmla="*/ 0 h 289894"/>
                <a:gd name="connsiteX2" fmla="*/ 1493899 w 1493899"/>
                <a:gd name="connsiteY2" fmla="*/ 289894 h 289894"/>
                <a:gd name="connsiteX3" fmla="*/ 0 w 1493899"/>
                <a:gd name="connsiteY3" fmla="*/ 287513 h 289894"/>
                <a:gd name="connsiteX4" fmla="*/ 0 w 1493899"/>
                <a:gd name="connsiteY4" fmla="*/ 0 h 289894"/>
                <a:gd name="connsiteX0" fmla="*/ 0 w 1501042"/>
                <a:gd name="connsiteY0" fmla="*/ 0 h 287513"/>
                <a:gd name="connsiteX1" fmla="*/ 1353405 w 1501042"/>
                <a:gd name="connsiteY1" fmla="*/ 0 h 287513"/>
                <a:gd name="connsiteX2" fmla="*/ 1501042 w 1501042"/>
                <a:gd name="connsiteY2" fmla="*/ 287513 h 287513"/>
                <a:gd name="connsiteX3" fmla="*/ 0 w 1501042"/>
                <a:gd name="connsiteY3" fmla="*/ 287513 h 287513"/>
                <a:gd name="connsiteX4" fmla="*/ 0 w 1501042"/>
                <a:gd name="connsiteY4" fmla="*/ 0 h 2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042" h="287513">
                  <a:moveTo>
                    <a:pt x="0" y="0"/>
                  </a:moveTo>
                  <a:lnTo>
                    <a:pt x="1353405" y="0"/>
                  </a:lnTo>
                  <a:lnTo>
                    <a:pt x="1501042" y="287513"/>
                  </a:lnTo>
                  <a:lnTo>
                    <a:pt x="0" y="287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846872" y="2454230"/>
              <a:ext cx="9028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Output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971031" y="2315676"/>
            <a:ext cx="1032752" cy="1300297"/>
            <a:chOff x="1993463" y="2287164"/>
            <a:chExt cx="1032752" cy="1300297"/>
          </a:xfrm>
        </p:grpSpPr>
        <p:sp>
          <p:nvSpPr>
            <p:cNvPr id="101" name="Arc 100"/>
            <p:cNvSpPr/>
            <p:nvPr/>
          </p:nvSpPr>
          <p:spPr>
            <a:xfrm rot="2903423" flipH="1">
              <a:off x="2054334" y="2622261"/>
              <a:ext cx="965200" cy="965200"/>
            </a:xfrm>
            <a:prstGeom prst="arc">
              <a:avLst/>
            </a:prstGeom>
            <a:noFill/>
            <a:ln w="38100" cap="rnd">
              <a:solidFill>
                <a:srgbClr val="88CCC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93463" y="2287164"/>
              <a:ext cx="1032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CCC1"/>
                  </a:solidFill>
                </a:rPr>
                <a:t>+ 3, × 2</a:t>
              </a: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4676801" y="4451600"/>
            <a:ext cx="1834017" cy="10081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5" name="Rounded Rectangle 104"/>
          <p:cNvSpPr/>
          <p:nvPr/>
        </p:nvSpPr>
        <p:spPr>
          <a:xfrm>
            <a:off x="6610376" y="4451600"/>
            <a:ext cx="1834017" cy="10081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88C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6049263" y="4731074"/>
            <a:ext cx="1007902" cy="1297885"/>
            <a:chOff x="2071695" y="1580861"/>
            <a:chExt cx="1007902" cy="1297885"/>
          </a:xfrm>
        </p:grpSpPr>
        <p:sp>
          <p:nvSpPr>
            <p:cNvPr id="107" name="Arc 106"/>
            <p:cNvSpPr/>
            <p:nvPr/>
          </p:nvSpPr>
          <p:spPr>
            <a:xfrm rot="18696577" flipH="1" flipV="1">
              <a:off x="2105134" y="1580861"/>
              <a:ext cx="965200" cy="965200"/>
            </a:xfrm>
            <a:prstGeom prst="arc">
              <a:avLst/>
            </a:prstGeom>
            <a:noFill/>
            <a:ln w="38100" cap="rnd">
              <a:solidFill>
                <a:srgbClr val="88CCC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071695" y="2509414"/>
              <a:ext cx="1007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CCC1"/>
                  </a:solidFill>
                </a:rPr>
                <a:t>+ 3, × 2</a:t>
              </a: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4681567" y="4754121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87BD31"/>
                </a:solidFill>
                <a:latin typeface="STIX Two Text" panose="02020603050405020304" pitchFamily="18" charset="0"/>
              </a:rPr>
              <a:t>y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609427" y="4754121"/>
            <a:ext cx="182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87BD31"/>
                </a:solidFill>
              </a:rPr>
              <a:t>2(</a:t>
            </a:r>
            <a:r>
              <a:rPr lang="en-GB" sz="2400" i="1" dirty="0">
                <a:solidFill>
                  <a:srgbClr val="87BD31"/>
                </a:solidFill>
                <a:latin typeface="STIX Two Text" panose="02020603050405020304" pitchFamily="18" charset="0"/>
              </a:rPr>
              <a:t>y</a:t>
            </a:r>
            <a:r>
              <a:rPr lang="en-GB" sz="2400" dirty="0">
                <a:solidFill>
                  <a:srgbClr val="87BD31"/>
                </a:solidFill>
              </a:rPr>
              <a:t> + 3)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25604" y="3306630"/>
            <a:ext cx="744020" cy="710146"/>
            <a:chOff x="743775" y="3272433"/>
            <a:chExt cx="744020" cy="71014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775" y="3272433"/>
              <a:ext cx="744020" cy="710146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156729" y="3465869"/>
              <a:ext cx="30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210629" y="3278904"/>
            <a:ext cx="744020" cy="710146"/>
            <a:chOff x="4733218" y="3277195"/>
            <a:chExt cx="744020" cy="710146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3218" y="3277195"/>
              <a:ext cx="744020" cy="710146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132972" y="3454566"/>
              <a:ext cx="30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24947" y="3025030"/>
            <a:ext cx="1630076" cy="1260805"/>
            <a:chOff x="2724947" y="3025030"/>
            <a:chExt cx="1630076" cy="1260805"/>
          </a:xfrm>
        </p:grpSpPr>
        <p:grpSp>
          <p:nvGrpSpPr>
            <p:cNvPr id="3" name="Group 2"/>
            <p:cNvGrpSpPr/>
            <p:nvPr/>
          </p:nvGrpSpPr>
          <p:grpSpPr>
            <a:xfrm>
              <a:off x="2764320" y="3025030"/>
              <a:ext cx="744020" cy="710146"/>
              <a:chOff x="2645698" y="3419433"/>
              <a:chExt cx="744020" cy="710146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5698" y="3419433"/>
                <a:ext cx="744020" cy="710146"/>
              </a:xfrm>
              <a:prstGeom prst="rect">
                <a:avLst/>
              </a:prstGeom>
            </p:spPr>
          </p:pic>
          <p:sp>
            <p:nvSpPr>
              <p:cNvPr id="112" name="TextBox 111"/>
              <p:cNvSpPr txBox="1"/>
              <p:nvPr/>
            </p:nvSpPr>
            <p:spPr>
              <a:xfrm>
                <a:off x="3046428" y="3606986"/>
                <a:ext cx="3096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i="1" dirty="0">
                    <a:solidFill>
                      <a:schemeClr val="bg1"/>
                    </a:solidFill>
                    <a:latin typeface="STIX Two Text" panose="02020603050405020304" pitchFamily="18" charset="0"/>
                  </a:rPr>
                  <a:t>y</a:t>
                </a: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591042" y="3029211"/>
              <a:ext cx="744020" cy="710146"/>
              <a:chOff x="2645698" y="3419433"/>
              <a:chExt cx="744020" cy="710146"/>
            </a:xfrm>
          </p:grpSpPr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5698" y="3419433"/>
                <a:ext cx="744020" cy="710146"/>
              </a:xfrm>
              <a:prstGeom prst="rect">
                <a:avLst/>
              </a:prstGeom>
            </p:spPr>
          </p:pic>
          <p:sp>
            <p:nvSpPr>
              <p:cNvPr id="117" name="TextBox 116"/>
              <p:cNvSpPr txBox="1"/>
              <p:nvPr/>
            </p:nvSpPr>
            <p:spPr>
              <a:xfrm>
                <a:off x="3046428" y="3606986"/>
                <a:ext cx="3096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i="1" dirty="0">
                    <a:solidFill>
                      <a:schemeClr val="bg1"/>
                    </a:solidFill>
                    <a:latin typeface="STIX Two Text" panose="02020603050405020304" pitchFamily="18" charset="0"/>
                  </a:rPr>
                  <a:t>y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724947" y="3832493"/>
              <a:ext cx="476217" cy="447128"/>
              <a:chOff x="2374700" y="3462339"/>
              <a:chExt cx="476217" cy="447128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4700" y="3462339"/>
                <a:ext cx="460973" cy="439985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2558406" y="3540135"/>
                <a:ext cx="2925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3305288" y="3838707"/>
              <a:ext cx="476217" cy="447128"/>
              <a:chOff x="2374700" y="3462339"/>
              <a:chExt cx="476217" cy="447128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4700" y="3462339"/>
                <a:ext cx="460973" cy="439985"/>
              </a:xfrm>
              <a:prstGeom prst="rect">
                <a:avLst/>
              </a:prstGeom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2558406" y="3540135"/>
                <a:ext cx="2925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3878806" y="3833208"/>
              <a:ext cx="476217" cy="447128"/>
              <a:chOff x="2374700" y="3462339"/>
              <a:chExt cx="476217" cy="447128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4700" y="3462339"/>
                <a:ext cx="460973" cy="439985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2558406" y="3540135"/>
                <a:ext cx="2925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690901" y="2919837"/>
            <a:ext cx="1726658" cy="1478576"/>
            <a:chOff x="6690901" y="2919837"/>
            <a:chExt cx="1726658" cy="1478576"/>
          </a:xfrm>
        </p:grpSpPr>
        <p:grpSp>
          <p:nvGrpSpPr>
            <p:cNvPr id="6" name="Group 5"/>
            <p:cNvGrpSpPr/>
            <p:nvPr/>
          </p:nvGrpSpPr>
          <p:grpSpPr>
            <a:xfrm>
              <a:off x="6690901" y="2942119"/>
              <a:ext cx="744020" cy="710146"/>
              <a:chOff x="6635141" y="3424195"/>
              <a:chExt cx="744020" cy="710146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5141" y="3424195"/>
                <a:ext cx="744020" cy="710146"/>
              </a:xfrm>
              <a:prstGeom prst="rect">
                <a:avLst/>
              </a:prstGeom>
            </p:spPr>
          </p:pic>
          <p:sp>
            <p:nvSpPr>
              <p:cNvPr id="114" name="TextBox 113"/>
              <p:cNvSpPr txBox="1"/>
              <p:nvPr/>
            </p:nvSpPr>
            <p:spPr>
              <a:xfrm>
                <a:off x="7042045" y="3597842"/>
                <a:ext cx="3096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i="1" dirty="0">
                    <a:solidFill>
                      <a:schemeClr val="bg1"/>
                    </a:solidFill>
                    <a:latin typeface="STIX Two Text" panose="02020603050405020304" pitchFamily="18" charset="0"/>
                  </a:rPr>
                  <a:t>y</a:t>
                </a: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6690901" y="3688267"/>
              <a:ext cx="744020" cy="710146"/>
              <a:chOff x="6635141" y="3424195"/>
              <a:chExt cx="744020" cy="710146"/>
            </a:xfrm>
          </p:grpSpPr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5141" y="3424195"/>
                <a:ext cx="744020" cy="710146"/>
              </a:xfrm>
              <a:prstGeom prst="rect">
                <a:avLst/>
              </a:prstGeom>
            </p:spPr>
          </p:pic>
          <p:sp>
            <p:nvSpPr>
              <p:cNvPr id="120" name="TextBox 119"/>
              <p:cNvSpPr txBox="1"/>
              <p:nvPr/>
            </p:nvSpPr>
            <p:spPr>
              <a:xfrm>
                <a:off x="7042045" y="3597842"/>
                <a:ext cx="3096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i="1" dirty="0">
                    <a:solidFill>
                      <a:schemeClr val="bg1"/>
                    </a:solidFill>
                    <a:latin typeface="STIX Two Text" panose="02020603050405020304" pitchFamily="18" charset="0"/>
                  </a:rPr>
                  <a:t>y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461649" y="2919837"/>
              <a:ext cx="955910" cy="450626"/>
              <a:chOff x="7463387" y="2901549"/>
              <a:chExt cx="955910" cy="45062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7463387" y="2905047"/>
                <a:ext cx="476217" cy="447128"/>
                <a:chOff x="4031206" y="3985608"/>
                <a:chExt cx="476217" cy="447128"/>
              </a:xfrm>
            </p:grpSpPr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31206" y="3985608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82" name="TextBox 81"/>
                <p:cNvSpPr txBox="1"/>
                <p:nvPr/>
              </p:nvSpPr>
              <p:spPr>
                <a:xfrm>
                  <a:off x="4214912" y="4063404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7943080" y="2901549"/>
                <a:ext cx="476217" cy="447128"/>
                <a:chOff x="4031206" y="3985608"/>
                <a:chExt cx="476217" cy="447128"/>
              </a:xfrm>
            </p:grpSpPr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31206" y="3985608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85" name="TextBox 84"/>
                <p:cNvSpPr txBox="1"/>
                <p:nvPr/>
              </p:nvSpPr>
              <p:spPr>
                <a:xfrm>
                  <a:off x="4214912" y="4063404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  <p:grpSp>
          <p:nvGrpSpPr>
            <p:cNvPr id="86" name="Group 85"/>
            <p:cNvGrpSpPr/>
            <p:nvPr/>
          </p:nvGrpSpPr>
          <p:grpSpPr>
            <a:xfrm>
              <a:off x="7461649" y="3429861"/>
              <a:ext cx="955910" cy="450626"/>
              <a:chOff x="7463387" y="2901549"/>
              <a:chExt cx="955910" cy="450626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7463387" y="2905047"/>
                <a:ext cx="476217" cy="447128"/>
                <a:chOff x="4031206" y="3985608"/>
                <a:chExt cx="476217" cy="447128"/>
              </a:xfrm>
            </p:grpSpPr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31206" y="3985608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127" name="TextBox 126"/>
                <p:cNvSpPr txBox="1"/>
                <p:nvPr/>
              </p:nvSpPr>
              <p:spPr>
                <a:xfrm>
                  <a:off x="4214912" y="4063404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7943080" y="2901549"/>
                <a:ext cx="476217" cy="447128"/>
                <a:chOff x="4031206" y="3985608"/>
                <a:chExt cx="476217" cy="447128"/>
              </a:xfrm>
            </p:grpSpPr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31206" y="3985608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90" name="TextBox 89"/>
                <p:cNvSpPr txBox="1"/>
                <p:nvPr/>
              </p:nvSpPr>
              <p:spPr>
                <a:xfrm>
                  <a:off x="4214912" y="4063404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  <p:grpSp>
          <p:nvGrpSpPr>
            <p:cNvPr id="128" name="Group 127"/>
            <p:cNvGrpSpPr/>
            <p:nvPr/>
          </p:nvGrpSpPr>
          <p:grpSpPr>
            <a:xfrm>
              <a:off x="7461649" y="3939885"/>
              <a:ext cx="955910" cy="450626"/>
              <a:chOff x="7463387" y="2901549"/>
              <a:chExt cx="955910" cy="450626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7463387" y="2905047"/>
                <a:ext cx="476217" cy="447128"/>
                <a:chOff x="4031206" y="3985608"/>
                <a:chExt cx="476217" cy="447128"/>
              </a:xfrm>
            </p:grpSpPr>
            <p:pic>
              <p:nvPicPr>
                <p:cNvPr id="133" name="Picture 13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31206" y="3985608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134" name="TextBox 133"/>
                <p:cNvSpPr txBox="1"/>
                <p:nvPr/>
              </p:nvSpPr>
              <p:spPr>
                <a:xfrm>
                  <a:off x="4214912" y="4063404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>
                <a:off x="7943080" y="2901549"/>
                <a:ext cx="476217" cy="447128"/>
                <a:chOff x="4031206" y="3985608"/>
                <a:chExt cx="476217" cy="447128"/>
              </a:xfrm>
            </p:grpSpPr>
            <p:pic>
              <p:nvPicPr>
                <p:cNvPr id="131" name="Picture 13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31206" y="3985608"/>
                  <a:ext cx="460973" cy="439985"/>
                </a:xfrm>
                <a:prstGeom prst="rect">
                  <a:avLst/>
                </a:prstGeom>
              </p:spPr>
            </p:pic>
            <p:sp>
              <p:nvSpPr>
                <p:cNvPr id="132" name="TextBox 131"/>
                <p:cNvSpPr txBox="1"/>
                <p:nvPr/>
              </p:nvSpPr>
              <p:spPr>
                <a:xfrm>
                  <a:off x="4214912" y="4063404"/>
                  <a:ext cx="2925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080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0" grpId="0"/>
      <p:bldP spid="109" grpId="0"/>
      <p:bldP spid="1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429" y="670659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Forming Expressions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04466" y="670659"/>
            <a:ext cx="1063301" cy="337100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90446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 b="3989"/>
          <a:stretch/>
        </p:blipFill>
        <p:spPr>
          <a:xfrm>
            <a:off x="539751" y="1303866"/>
            <a:ext cx="8064500" cy="4969933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 rot="5400000">
            <a:off x="4014018" y="-2241311"/>
            <a:ext cx="1115963" cy="8064500"/>
          </a:xfrm>
          <a:prstGeom prst="homePlate">
            <a:avLst>
              <a:gd name="adj" fmla="val 18445"/>
            </a:avLst>
          </a:prstGeom>
          <a:solidFill>
            <a:srgbClr val="2BB7BC"/>
          </a:solidFill>
          <a:ln>
            <a:noFill/>
          </a:ln>
          <a:effectLst>
            <a:outerShdw blurRad="25400" dist="381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983608" y="1276873"/>
            <a:ext cx="7176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Has Samir formed a correct expression to describe the number of marbles in his jar? The number of marbles in the jar to start with is represented by the letter </a:t>
            </a:r>
            <a:r>
              <a:rPr lang="en-GB" i="1" dirty="0">
                <a:solidFill>
                  <a:schemeClr val="bg1"/>
                </a:solidFill>
                <a:latin typeface="STIX Two Text" panose="02020603050405020304" pitchFamily="18" charset="0"/>
              </a:rPr>
              <a:t>m</a:t>
            </a:r>
            <a:r>
              <a:rPr lang="en-GB" dirty="0">
                <a:solidFill>
                  <a:schemeClr val="bg1"/>
                </a:solidFill>
              </a:rPr>
              <a:t>. Explain your reasoning. </a:t>
            </a:r>
          </a:p>
        </p:txBody>
      </p:sp>
      <p:sp>
        <p:nvSpPr>
          <p:cNvPr id="15" name="Oval 14"/>
          <p:cNvSpPr/>
          <p:nvPr/>
        </p:nvSpPr>
        <p:spPr>
          <a:xfrm rot="21224259">
            <a:off x="8895063" y="4885957"/>
            <a:ext cx="1861634" cy="449450"/>
          </a:xfrm>
          <a:prstGeom prst="ellipse">
            <a:avLst/>
          </a:pr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3686176" y="3236467"/>
            <a:ext cx="4195910" cy="1189229"/>
            <a:chOff x="3800476" y="3236467"/>
            <a:chExt cx="4195910" cy="1189229"/>
          </a:xfrm>
        </p:grpSpPr>
        <p:sp>
          <p:nvSpPr>
            <p:cNvPr id="20" name="Rectangle 19"/>
            <p:cNvSpPr/>
            <p:nvPr/>
          </p:nvSpPr>
          <p:spPr>
            <a:xfrm>
              <a:off x="3800476" y="3236467"/>
              <a:ext cx="4195910" cy="11892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086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56177" y="3349859"/>
              <a:ext cx="33512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I took half the marbles out of my jar. I then put 5 back in.</a:t>
              </a:r>
            </a:p>
            <a:p>
              <a:pPr algn="ctr"/>
              <a:r>
                <a:rPr lang="en-GB" sz="2400" i="1" dirty="0">
                  <a:latin typeface="STIX Two Text" panose="02020603050405020304" pitchFamily="18" charset="0"/>
                </a:rPr>
                <a:t>m</a:t>
              </a:r>
              <a:r>
                <a:rPr lang="en-GB" sz="2400" i="1" dirty="0"/>
                <a:t> </a:t>
              </a:r>
              <a:r>
                <a:rPr lang="en-GB" sz="2400" dirty="0"/>
                <a:t>÷ 2 + 5</a:t>
              </a:r>
              <a:endParaRPr lang="en-GB" sz="2400" i="1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19" y="2458136"/>
            <a:ext cx="2762483" cy="27615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19" y="2458136"/>
            <a:ext cx="2762483" cy="2761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2" t="18005"/>
          <a:stretch/>
        </p:blipFill>
        <p:spPr>
          <a:xfrm>
            <a:off x="8481270" y="1234798"/>
            <a:ext cx="662730" cy="56232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1224259">
            <a:off x="-768725" y="5640917"/>
            <a:ext cx="2116667" cy="465666"/>
          </a:xfrm>
          <a:prstGeom prst="ellipse">
            <a:avLst/>
          </a:pr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7"/>
          <a:stretch/>
        </p:blipFill>
        <p:spPr>
          <a:xfrm>
            <a:off x="539751" y="2952750"/>
            <a:ext cx="1904295" cy="292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5" r="94097"/>
          <a:stretch/>
        </p:blipFill>
        <p:spPr>
          <a:xfrm>
            <a:off x="0" y="1007758"/>
            <a:ext cx="539750" cy="585024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39750" y="5076824"/>
            <a:ext cx="8064500" cy="1603443"/>
            <a:chOff x="539751" y="5045006"/>
            <a:chExt cx="8064500" cy="1603443"/>
          </a:xfrm>
        </p:grpSpPr>
        <p:sp>
          <p:nvSpPr>
            <p:cNvPr id="29" name="Pentagon 28"/>
            <p:cNvSpPr/>
            <p:nvPr/>
          </p:nvSpPr>
          <p:spPr>
            <a:xfrm rot="16200000">
              <a:off x="3770279" y="1814478"/>
              <a:ext cx="1603443" cy="8064500"/>
            </a:xfrm>
            <a:prstGeom prst="homePlate">
              <a:avLst>
                <a:gd name="adj" fmla="val 12109"/>
              </a:avLst>
            </a:prstGeom>
            <a:solidFill>
              <a:srgbClr val="87BD31"/>
            </a:solidFill>
            <a:ln w="38100">
              <a:noFill/>
            </a:ln>
            <a:effectLst>
              <a:outerShdw blurRad="25400" dist="38100" dir="168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96951" y="5151863"/>
              <a:ext cx="715510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Samir’s expression is correct.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First, he divides the number of marbles (</a:t>
              </a:r>
              <a:r>
                <a:rPr lang="en-GB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m</a:t>
              </a:r>
              <a:r>
                <a:rPr lang="en-GB" dirty="0">
                  <a:solidFill>
                    <a:schemeClr val="bg1"/>
                  </a:solidFill>
                </a:rPr>
                <a:t>) by 2, which is the same as finding half. Then, he adds 5 to this number.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6"/>
          <a:stretch/>
        </p:blipFill>
        <p:spPr>
          <a:xfrm>
            <a:off x="0" y="6220638"/>
            <a:ext cx="9144000" cy="6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7956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9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79566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9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79566 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9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429" y="670659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Forming Expressions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04466" y="670659"/>
            <a:ext cx="1063301" cy="337100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90446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 b="3989"/>
          <a:stretch/>
        </p:blipFill>
        <p:spPr>
          <a:xfrm>
            <a:off x="539751" y="1303866"/>
            <a:ext cx="8064500" cy="4969933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 rot="5400000">
            <a:off x="4014018" y="-2241311"/>
            <a:ext cx="1115963" cy="8064500"/>
          </a:xfrm>
          <a:prstGeom prst="homePlate">
            <a:avLst>
              <a:gd name="adj" fmla="val 18445"/>
            </a:avLst>
          </a:prstGeom>
          <a:solidFill>
            <a:srgbClr val="2BB7BC"/>
          </a:solidFill>
          <a:ln>
            <a:noFill/>
          </a:ln>
          <a:effectLst>
            <a:outerShdw blurRad="25400" dist="381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983608" y="1276873"/>
            <a:ext cx="7176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Has Caitlin formed a correct expression to describe the number of marbles in her jar? The number of marbles in the jar to start with is represented by the letter </a:t>
            </a:r>
            <a:r>
              <a:rPr lang="en-GB" i="1" dirty="0">
                <a:solidFill>
                  <a:schemeClr val="bg1"/>
                </a:solidFill>
                <a:latin typeface="STIX Two Text" panose="02020603050405020304" pitchFamily="18" charset="0"/>
              </a:rPr>
              <a:t>m</a:t>
            </a:r>
            <a:r>
              <a:rPr lang="en-GB" dirty="0">
                <a:solidFill>
                  <a:schemeClr val="bg1"/>
                </a:solidFill>
              </a:rPr>
              <a:t>. Explain your reasoning.</a:t>
            </a:r>
          </a:p>
        </p:txBody>
      </p:sp>
      <p:sp>
        <p:nvSpPr>
          <p:cNvPr id="15" name="Oval 14"/>
          <p:cNvSpPr/>
          <p:nvPr/>
        </p:nvSpPr>
        <p:spPr>
          <a:xfrm rot="21224259">
            <a:off x="8895063" y="4885957"/>
            <a:ext cx="1861634" cy="449450"/>
          </a:xfrm>
          <a:prstGeom prst="ellipse">
            <a:avLst/>
          </a:pr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3686176" y="3131833"/>
            <a:ext cx="4195910" cy="1348763"/>
            <a:chOff x="3800476" y="3131833"/>
            <a:chExt cx="4195910" cy="1348763"/>
          </a:xfrm>
        </p:grpSpPr>
        <p:sp>
          <p:nvSpPr>
            <p:cNvPr id="20" name="Rectangle 19"/>
            <p:cNvSpPr/>
            <p:nvPr/>
          </p:nvSpPr>
          <p:spPr>
            <a:xfrm>
              <a:off x="3800476" y="3131833"/>
              <a:ext cx="4195910" cy="13487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086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56177" y="3187934"/>
              <a:ext cx="335125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I put 10 marbles in my jar. </a:t>
              </a:r>
              <a:br>
                <a:rPr lang="en-GB" dirty="0"/>
              </a:br>
              <a:r>
                <a:rPr lang="en-GB" dirty="0"/>
                <a:t>I then put more in to make double the number of marbles.</a:t>
              </a:r>
            </a:p>
            <a:p>
              <a:pPr algn="ctr"/>
              <a:r>
                <a:rPr lang="en-GB" sz="2400" dirty="0"/>
                <a:t>10(</a:t>
              </a:r>
              <a:r>
                <a:rPr lang="en-GB" sz="2400" i="1" dirty="0">
                  <a:latin typeface="STIX Two Text" panose="02020603050405020304" pitchFamily="18" charset="0"/>
                </a:rPr>
                <a:t>m</a:t>
              </a:r>
              <a:r>
                <a:rPr lang="en-GB" sz="2400" i="1" dirty="0"/>
                <a:t> </a:t>
              </a:r>
              <a:r>
                <a:rPr lang="en-GB" sz="2400" dirty="0"/>
                <a:t>+ 2)</a:t>
              </a:r>
              <a:endParaRPr lang="en-GB" sz="2400" i="1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19" y="2458136"/>
            <a:ext cx="2762483" cy="27615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19" y="2458136"/>
            <a:ext cx="2762483" cy="2761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2" t="18005"/>
          <a:stretch/>
        </p:blipFill>
        <p:spPr>
          <a:xfrm>
            <a:off x="8481270" y="1234798"/>
            <a:ext cx="662730" cy="56232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1224259">
            <a:off x="-768725" y="5640917"/>
            <a:ext cx="2116667" cy="465666"/>
          </a:xfrm>
          <a:prstGeom prst="ellipse">
            <a:avLst/>
          </a:pr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7"/>
          <a:stretch/>
        </p:blipFill>
        <p:spPr>
          <a:xfrm>
            <a:off x="539751" y="2952750"/>
            <a:ext cx="1904295" cy="292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5" r="94097"/>
          <a:stretch/>
        </p:blipFill>
        <p:spPr>
          <a:xfrm>
            <a:off x="0" y="1007758"/>
            <a:ext cx="539750" cy="585024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39750" y="4933949"/>
            <a:ext cx="8064500" cy="1603443"/>
            <a:chOff x="539751" y="5045006"/>
            <a:chExt cx="8064500" cy="1603443"/>
          </a:xfrm>
        </p:grpSpPr>
        <p:sp>
          <p:nvSpPr>
            <p:cNvPr id="29" name="Pentagon 28"/>
            <p:cNvSpPr/>
            <p:nvPr/>
          </p:nvSpPr>
          <p:spPr>
            <a:xfrm rot="16200000">
              <a:off x="3770279" y="1814478"/>
              <a:ext cx="1603443" cy="8064500"/>
            </a:xfrm>
            <a:prstGeom prst="homePlate">
              <a:avLst>
                <a:gd name="adj" fmla="val 12109"/>
              </a:avLst>
            </a:prstGeom>
            <a:solidFill>
              <a:srgbClr val="87BD31"/>
            </a:solidFill>
            <a:ln w="38100">
              <a:noFill/>
            </a:ln>
            <a:effectLst>
              <a:outerShdw blurRad="25400" dist="38100" dir="168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96951" y="5151863"/>
              <a:ext cx="715510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Caitlin’s expression is not correct.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Her expression shows 2 marbles being added to the original amount and then this new total being multiplied by 10. 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The correct expression is 2(</a:t>
              </a:r>
              <a:r>
                <a:rPr lang="en-GB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m</a:t>
              </a:r>
              <a:r>
                <a:rPr lang="en-GB" dirty="0">
                  <a:solidFill>
                    <a:schemeClr val="bg1"/>
                  </a:solidFill>
                </a:rPr>
                <a:t> + 10).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6"/>
          <a:stretch/>
        </p:blipFill>
        <p:spPr>
          <a:xfrm>
            <a:off x="0" y="6220638"/>
            <a:ext cx="9144000" cy="6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7956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9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79566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9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79566 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9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429" y="670659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Forming Expressions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04466" y="670659"/>
            <a:ext cx="1063301" cy="337100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90446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 b="3989"/>
          <a:stretch/>
        </p:blipFill>
        <p:spPr>
          <a:xfrm>
            <a:off x="539751" y="1303866"/>
            <a:ext cx="8064500" cy="4969933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 rot="5400000">
            <a:off x="4014018" y="-2241311"/>
            <a:ext cx="1115963" cy="8064500"/>
          </a:xfrm>
          <a:prstGeom prst="homePlate">
            <a:avLst>
              <a:gd name="adj" fmla="val 18445"/>
            </a:avLst>
          </a:prstGeom>
          <a:solidFill>
            <a:srgbClr val="2BB7BC"/>
          </a:solidFill>
          <a:ln>
            <a:noFill/>
          </a:ln>
          <a:effectLst>
            <a:outerShdw blurRad="25400" dist="381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983608" y="1276873"/>
            <a:ext cx="7176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Has Joseph formed a correct expression to describe the number of marbles in his jar? The number of marbles in the jar to start with is represented by the letter </a:t>
            </a:r>
            <a:r>
              <a:rPr lang="en-GB" i="1" dirty="0">
                <a:solidFill>
                  <a:schemeClr val="bg1"/>
                </a:solidFill>
                <a:latin typeface="STIX Two Text" panose="02020603050405020304" pitchFamily="18" charset="0"/>
              </a:rPr>
              <a:t>m</a:t>
            </a:r>
            <a:r>
              <a:rPr lang="en-GB" dirty="0">
                <a:solidFill>
                  <a:schemeClr val="bg1"/>
                </a:solidFill>
              </a:rPr>
              <a:t>. Explain your reasoning.</a:t>
            </a:r>
          </a:p>
        </p:txBody>
      </p:sp>
      <p:sp>
        <p:nvSpPr>
          <p:cNvPr id="15" name="Oval 14"/>
          <p:cNvSpPr/>
          <p:nvPr/>
        </p:nvSpPr>
        <p:spPr>
          <a:xfrm rot="21224259">
            <a:off x="8895063" y="4885957"/>
            <a:ext cx="1861634" cy="449450"/>
          </a:xfrm>
          <a:prstGeom prst="ellipse">
            <a:avLst/>
          </a:pr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3686176" y="3236467"/>
            <a:ext cx="4195910" cy="1189229"/>
            <a:chOff x="3800476" y="3236467"/>
            <a:chExt cx="4195910" cy="1189229"/>
          </a:xfrm>
        </p:grpSpPr>
        <p:sp>
          <p:nvSpPr>
            <p:cNvPr id="20" name="Rectangle 19"/>
            <p:cNvSpPr/>
            <p:nvPr/>
          </p:nvSpPr>
          <p:spPr>
            <a:xfrm>
              <a:off x="3800476" y="3236467"/>
              <a:ext cx="4195910" cy="11892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086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56177" y="3359384"/>
              <a:ext cx="33512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I took 5 marbles out of my jar. I then put 20 marbles back in.</a:t>
              </a:r>
            </a:p>
            <a:p>
              <a:pPr algn="ctr"/>
              <a:r>
                <a:rPr lang="en-GB" sz="2400" i="1" dirty="0">
                  <a:latin typeface="STIX Two Text" panose="02020603050405020304" pitchFamily="18" charset="0"/>
                </a:rPr>
                <a:t>m</a:t>
              </a:r>
              <a:r>
                <a:rPr lang="en-GB" sz="2400" dirty="0"/>
                <a:t> + 5 - 20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19" y="2458136"/>
            <a:ext cx="2762483" cy="27615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19" y="2458136"/>
            <a:ext cx="2762483" cy="2761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2" t="18005"/>
          <a:stretch/>
        </p:blipFill>
        <p:spPr>
          <a:xfrm>
            <a:off x="8481270" y="1234798"/>
            <a:ext cx="662730" cy="56232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1224259">
            <a:off x="-768725" y="5640917"/>
            <a:ext cx="2116667" cy="465666"/>
          </a:xfrm>
          <a:prstGeom prst="ellipse">
            <a:avLst/>
          </a:pr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7"/>
          <a:stretch/>
        </p:blipFill>
        <p:spPr>
          <a:xfrm>
            <a:off x="539751" y="2952750"/>
            <a:ext cx="1904295" cy="292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5" r="94097"/>
          <a:stretch/>
        </p:blipFill>
        <p:spPr>
          <a:xfrm>
            <a:off x="0" y="1007758"/>
            <a:ext cx="539750" cy="585024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39750" y="4924424"/>
            <a:ext cx="8064500" cy="1603443"/>
            <a:chOff x="539751" y="5045006"/>
            <a:chExt cx="8064500" cy="1603443"/>
          </a:xfrm>
        </p:grpSpPr>
        <p:sp>
          <p:nvSpPr>
            <p:cNvPr id="29" name="Pentagon 28"/>
            <p:cNvSpPr/>
            <p:nvPr/>
          </p:nvSpPr>
          <p:spPr>
            <a:xfrm rot="16200000">
              <a:off x="3770279" y="1814478"/>
              <a:ext cx="1603443" cy="8064500"/>
            </a:xfrm>
            <a:prstGeom prst="homePlate">
              <a:avLst>
                <a:gd name="adj" fmla="val 12109"/>
              </a:avLst>
            </a:prstGeom>
            <a:solidFill>
              <a:srgbClr val="87BD31"/>
            </a:solidFill>
            <a:ln w="38100">
              <a:noFill/>
            </a:ln>
            <a:effectLst>
              <a:outerShdw blurRad="25400" dist="38100" dir="168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96951" y="5151863"/>
              <a:ext cx="715510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Joseph’s expression is not correct.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His expression shows 5 marbles being added to the original amount and then 20 being taken out.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The correct expression is </a:t>
              </a:r>
              <a:r>
                <a:rPr lang="en-GB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m</a:t>
              </a:r>
              <a:r>
                <a:rPr lang="en-GB" dirty="0">
                  <a:solidFill>
                    <a:schemeClr val="bg1"/>
                  </a:solidFill>
                </a:rPr>
                <a:t> – 5 + 20.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6"/>
          <a:stretch/>
        </p:blipFill>
        <p:spPr>
          <a:xfrm>
            <a:off x="0" y="6220638"/>
            <a:ext cx="9144000" cy="6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7956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9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79566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9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79566 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9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7429" y="670981"/>
            <a:ext cx="2457036" cy="337100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Forming Expressions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2904466" y="670981"/>
            <a:ext cx="1141417" cy="337100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904466" y="666081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3"/>
          <a:stretch/>
        </p:blipFill>
        <p:spPr>
          <a:xfrm>
            <a:off x="539750" y="1232955"/>
            <a:ext cx="8064500" cy="50408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28016" y="1389888"/>
            <a:ext cx="3156306" cy="1005840"/>
            <a:chOff x="-128016" y="1389888"/>
            <a:chExt cx="3156306" cy="1005840"/>
          </a:xfrm>
        </p:grpSpPr>
        <p:sp>
          <p:nvSpPr>
            <p:cNvPr id="2" name="Pentagon 1"/>
            <p:cNvSpPr/>
            <p:nvPr/>
          </p:nvSpPr>
          <p:spPr>
            <a:xfrm>
              <a:off x="-128016" y="1389888"/>
              <a:ext cx="2937891" cy="1005840"/>
            </a:xfrm>
            <a:prstGeom prst="homePlate">
              <a:avLst>
                <a:gd name="adj" fmla="val 17273"/>
              </a:avLst>
            </a:prstGeom>
            <a:solidFill>
              <a:srgbClr val="2BB7BC"/>
            </a:solidFill>
            <a:ln>
              <a:noFill/>
            </a:ln>
            <a:effectLst>
              <a:outerShdw blurRad="25400" dist="50800" dir="396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3653" y="1426763"/>
              <a:ext cx="24046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Harry is using the following cubes to form expressions.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75174" y="1279218"/>
            <a:ext cx="1106113" cy="1055754"/>
            <a:chOff x="743775" y="3272433"/>
            <a:chExt cx="744020" cy="7101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775" y="3272433"/>
              <a:ext cx="744020" cy="710146"/>
            </a:xfrm>
            <a:prstGeom prst="rect">
              <a:avLst/>
            </a:prstGeom>
            <a:effectLst>
              <a:outerShdw blurRad="25400" dist="25400" dir="5400000" algn="ctr" rotWithShape="0">
                <a:srgbClr val="000000">
                  <a:alpha val="18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1156729" y="3497679"/>
              <a:ext cx="309619" cy="390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81864" y="2358902"/>
            <a:ext cx="712952" cy="658708"/>
            <a:chOff x="3915896" y="3005093"/>
            <a:chExt cx="476217" cy="439985"/>
          </a:xfrm>
          <a:effectLst>
            <a:outerShdw blurRad="25400" dist="254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5896" y="3005093"/>
              <a:ext cx="460973" cy="43998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99602" y="3114701"/>
              <a:ext cx="292511" cy="30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3718" y="1279218"/>
            <a:ext cx="1106113" cy="1055754"/>
            <a:chOff x="743775" y="3272433"/>
            <a:chExt cx="744020" cy="71014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775" y="3272433"/>
              <a:ext cx="744020" cy="710146"/>
            </a:xfrm>
            <a:prstGeom prst="rect">
              <a:avLst/>
            </a:prstGeom>
            <a:effectLst>
              <a:outerShdw blurRad="25400" dist="25400" dir="5400000" algn="ctr" rotWithShape="0">
                <a:srgbClr val="000000">
                  <a:alpha val="18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156729" y="3497679"/>
              <a:ext cx="309619" cy="390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78985" y="1286635"/>
            <a:ext cx="1106113" cy="1055754"/>
            <a:chOff x="743775" y="3272433"/>
            <a:chExt cx="744020" cy="71014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775" y="3272433"/>
              <a:ext cx="744020" cy="710146"/>
            </a:xfrm>
            <a:prstGeom prst="rect">
              <a:avLst/>
            </a:prstGeom>
            <a:effectLst>
              <a:outerShdw blurRad="25400" dist="25400" dir="5400000" algn="ctr" rotWithShape="0">
                <a:srgbClr val="000000">
                  <a:alpha val="18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156729" y="3497679"/>
              <a:ext cx="309619" cy="390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i="1" dirty="0">
                  <a:solidFill>
                    <a:schemeClr val="bg1"/>
                  </a:solidFill>
                  <a:latin typeface="STIX Two Text" panose="02020603050405020304" pitchFamily="18" charset="0"/>
                </a:rPr>
                <a:t>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88724" y="2358902"/>
            <a:ext cx="712952" cy="658708"/>
            <a:chOff x="3915896" y="3005093"/>
            <a:chExt cx="476217" cy="439985"/>
          </a:xfrm>
          <a:effectLst>
            <a:outerShdw blurRad="25400" dist="254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5896" y="3005093"/>
              <a:ext cx="460973" cy="43998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099602" y="3114701"/>
              <a:ext cx="292511" cy="30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435294" y="2358902"/>
            <a:ext cx="712952" cy="658708"/>
            <a:chOff x="3915896" y="3005093"/>
            <a:chExt cx="476217" cy="439985"/>
          </a:xfrm>
          <a:effectLst>
            <a:outerShdw blurRad="25400" dist="254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5896" y="3005093"/>
              <a:ext cx="460973" cy="43998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099602" y="3114701"/>
              <a:ext cx="292511" cy="30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42154" y="2358902"/>
            <a:ext cx="712952" cy="658708"/>
            <a:chOff x="3915896" y="3005093"/>
            <a:chExt cx="476217" cy="439985"/>
          </a:xfrm>
          <a:effectLst>
            <a:outerShdw blurRad="25400" dist="254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5896" y="3005093"/>
              <a:ext cx="460973" cy="4399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099602" y="3114701"/>
              <a:ext cx="292511" cy="30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695584" y="2358902"/>
            <a:ext cx="712952" cy="658708"/>
            <a:chOff x="3915896" y="3005093"/>
            <a:chExt cx="476217" cy="439985"/>
          </a:xfrm>
          <a:effectLst>
            <a:outerShdw blurRad="25400" dist="254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5896" y="3005093"/>
              <a:ext cx="460973" cy="4399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099602" y="3114701"/>
              <a:ext cx="292511" cy="30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49013" y="2358902"/>
            <a:ext cx="712952" cy="658708"/>
            <a:chOff x="3915896" y="3005093"/>
            <a:chExt cx="476217" cy="439985"/>
          </a:xfrm>
          <a:effectLst>
            <a:outerShdw blurRad="25400" dist="254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5896" y="3005093"/>
              <a:ext cx="460973" cy="4399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099602" y="3114701"/>
              <a:ext cx="292511" cy="30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55648" y="4750231"/>
            <a:ext cx="7632699" cy="3402485"/>
            <a:chOff x="755648" y="3090523"/>
            <a:chExt cx="7632699" cy="340248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65" r="-227"/>
            <a:stretch/>
          </p:blipFill>
          <p:spPr>
            <a:xfrm rot="10800000">
              <a:off x="755648" y="3090523"/>
              <a:ext cx="7632699" cy="3402485"/>
            </a:xfrm>
            <a:prstGeom prst="rect">
              <a:avLst/>
            </a:prstGeom>
            <a:effectLst>
              <a:outerShdw blurRad="25400" dist="50800" dir="93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1158684" y="3177535"/>
              <a:ext cx="68270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Using any amount of the cubes, how many different expressions can you write that use addition and/or multiplication?</a:t>
              </a:r>
            </a:p>
          </p:txBody>
        </p:sp>
      </p:grp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518358"/>
              </p:ext>
            </p:extLst>
          </p:nvPr>
        </p:nvGraphicFramePr>
        <p:xfrm>
          <a:off x="2046818" y="3923222"/>
          <a:ext cx="10080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125937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dirty="0">
                          <a:solidFill>
                            <a:srgbClr val="87BD31"/>
                          </a:solidFill>
                          <a:latin typeface="STIX Two Text" panose="02020603050405020304" pitchFamily="18" charset="0"/>
                        </a:rPr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512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87BD31"/>
                          </a:solidFill>
                        </a:rPr>
                        <a:t>2</a:t>
                      </a:r>
                      <a:r>
                        <a:rPr lang="en-GB" i="1" dirty="0">
                          <a:solidFill>
                            <a:srgbClr val="87BD31"/>
                          </a:solidFill>
                          <a:latin typeface="STIX Two Text" panose="02020603050405020304" pitchFamily="18" charset="0"/>
                        </a:rPr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0540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87BD31"/>
                          </a:solidFill>
                        </a:rPr>
                        <a:t>3</a:t>
                      </a:r>
                      <a:r>
                        <a:rPr lang="en-GB" i="1" dirty="0">
                          <a:solidFill>
                            <a:srgbClr val="87BD31"/>
                          </a:solidFill>
                          <a:latin typeface="STIX Two Text" panose="02020603050405020304" pitchFamily="18" charset="0"/>
                        </a:rPr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6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07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62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177217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060443"/>
              </p:ext>
            </p:extLst>
          </p:nvPr>
        </p:nvGraphicFramePr>
        <p:xfrm>
          <a:off x="3061664" y="3923222"/>
          <a:ext cx="1008000" cy="22256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125937265"/>
                    </a:ext>
                  </a:extLst>
                </a:gridCol>
              </a:tblGrid>
              <a:tr h="37149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+ 1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512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+ 2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0540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+ 3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406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+ 4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707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+ 5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362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+ 6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4177217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163074"/>
              </p:ext>
            </p:extLst>
          </p:nvPr>
        </p:nvGraphicFramePr>
        <p:xfrm>
          <a:off x="4072822" y="3923222"/>
          <a:ext cx="10080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125937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2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+ 1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512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2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+ 2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0540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2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+ 3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406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2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+ 4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707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2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+ 5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362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2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+ 6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4177217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60287"/>
              </p:ext>
            </p:extLst>
          </p:nvPr>
        </p:nvGraphicFramePr>
        <p:xfrm>
          <a:off x="5073946" y="3923222"/>
          <a:ext cx="10080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125937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3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+ 1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512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3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+ 2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0540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3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+ 3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406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3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+ 4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707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3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+ 5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362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3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+ 6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4177217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649567"/>
              </p:ext>
            </p:extLst>
          </p:nvPr>
        </p:nvGraphicFramePr>
        <p:xfrm>
          <a:off x="6074270" y="3923222"/>
          <a:ext cx="10080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125937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2(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+ 1)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512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2(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+ 2)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0540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2(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+ 3)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406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3(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+ 1)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707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3(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+ 2)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362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3(</a:t>
                      </a:r>
                      <a:r>
                        <a:rPr lang="en-GB" sz="1800" b="0" i="1" kern="1200" dirty="0">
                          <a:solidFill>
                            <a:srgbClr val="87BD31"/>
                          </a:solidFill>
                          <a:effectLst/>
                          <a:latin typeface="STIX Two Text" panose="02020603050405020304" pitchFamily="18" charset="0"/>
                        </a:rPr>
                        <a:t>y</a:t>
                      </a:r>
                      <a:r>
                        <a:rPr lang="en-GB" sz="1800" b="0" kern="1200" dirty="0">
                          <a:solidFill>
                            <a:srgbClr val="87BD31"/>
                          </a:solidFill>
                          <a:effectLst/>
                        </a:rPr>
                        <a:t> + 3)</a:t>
                      </a:r>
                      <a:endParaRPr lang="en-GB" sz="1100" b="0" dirty="0">
                        <a:solidFill>
                          <a:srgbClr val="87BD3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4177217"/>
                  </a:ext>
                </a:extLst>
              </a:tr>
            </a:tbl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6"/>
          <a:stretch/>
        </p:blipFill>
        <p:spPr>
          <a:xfrm>
            <a:off x="0" y="6220638"/>
            <a:ext cx="9144000" cy="6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254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y PowerPoint Template" id="{D8821FCC-5609-4D2B-94A4-DB9C8C344581}" vid="{64831898-ACBB-4AB0-BC6A-2D4D1F7CE3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5DA2ABAD655F4B97E061E4B79C6A38" ma:contentTypeVersion="13" ma:contentTypeDescription="Create a new document." ma:contentTypeScope="" ma:versionID="7ad3bb8eba1ebf3957a2593a446b6cd6">
  <xsd:schema xmlns:xsd="http://www.w3.org/2001/XMLSchema" xmlns:xs="http://www.w3.org/2001/XMLSchema" xmlns:p="http://schemas.microsoft.com/office/2006/metadata/properties" xmlns:ns3="7839a02e-f839-4acc-819a-67dea658d87b" xmlns:ns4="ac161985-4f78-4165-acec-441d5af03a98" targetNamespace="http://schemas.microsoft.com/office/2006/metadata/properties" ma:root="true" ma:fieldsID="68338a54006061d1ffeabde5fb542e54" ns3:_="" ns4:_="">
    <xsd:import namespace="7839a02e-f839-4acc-819a-67dea658d87b"/>
    <xsd:import namespace="ac161985-4f78-4165-acec-441d5af03a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39a02e-f839-4acc-819a-67dea658d8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161985-4f78-4165-acec-441d5af03a9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165C20-C710-43B9-BF6A-05A27F206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39a02e-f839-4acc-819a-67dea658d87b"/>
    <ds:schemaRef ds:uri="ac161985-4f78-4165-acec-441d5af03a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EEB96D-24D1-46A6-A22B-00F56CBC2F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21D506-C6A0-4625-8456-4C98054D25B8}">
  <ds:schemaRefs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7839a02e-f839-4acc-819a-67dea658d87b"/>
    <ds:schemaRef ds:uri="ac161985-4f78-4165-acec-441d5af03a98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Mastery PowerPoint Template</Template>
  <TotalTime>126</TotalTime>
  <Words>616</Words>
  <Application>Microsoft Office PowerPoint</Application>
  <PresentationFormat>On-screen Show (4:3)</PresentationFormat>
  <Paragraphs>148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Twinkl</vt:lpstr>
      <vt:lpstr>Calibri</vt:lpstr>
      <vt:lpstr>Arial</vt:lpstr>
      <vt:lpstr>Times New Roman</vt:lpstr>
      <vt:lpstr>STIX Two Text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Simon Miles</cp:lastModifiedBy>
  <cp:revision>16</cp:revision>
  <dcterms:created xsi:type="dcterms:W3CDTF">2019-12-17T16:17:38Z</dcterms:created>
  <dcterms:modified xsi:type="dcterms:W3CDTF">2021-01-18T14:39:14Z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0x010100C15DA2ABAD655F4B97E061E4B79C6A38</vt:lpwstr>
  </property>
</Properties>
</file>